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93"/>
  </p:notesMasterIdLst>
  <p:handoutMasterIdLst>
    <p:handoutMasterId r:id="rId94"/>
  </p:handoutMasterIdLst>
  <p:sldIdLst>
    <p:sldId id="467" r:id="rId5"/>
    <p:sldId id="532" r:id="rId6"/>
    <p:sldId id="505" r:id="rId7"/>
    <p:sldId id="506" r:id="rId8"/>
    <p:sldId id="507" r:id="rId9"/>
    <p:sldId id="508" r:id="rId10"/>
    <p:sldId id="509" r:id="rId11"/>
    <p:sldId id="510" r:id="rId12"/>
    <p:sldId id="511" r:id="rId13"/>
    <p:sldId id="317" r:id="rId14"/>
    <p:sldId id="318" r:id="rId15"/>
    <p:sldId id="319" r:id="rId16"/>
    <p:sldId id="320" r:id="rId17"/>
    <p:sldId id="322" r:id="rId18"/>
    <p:sldId id="512" r:id="rId19"/>
    <p:sldId id="458" r:id="rId20"/>
    <p:sldId id="382" r:id="rId21"/>
    <p:sldId id="513" r:id="rId22"/>
    <p:sldId id="383" r:id="rId23"/>
    <p:sldId id="325" r:id="rId24"/>
    <p:sldId id="326" r:id="rId25"/>
    <p:sldId id="514" r:id="rId26"/>
    <p:sldId id="515" r:id="rId27"/>
    <p:sldId id="516" r:id="rId28"/>
    <p:sldId id="518" r:id="rId29"/>
    <p:sldId id="517" r:id="rId30"/>
    <p:sldId id="525" r:id="rId31"/>
    <p:sldId id="528" r:id="rId32"/>
    <p:sldId id="526" r:id="rId33"/>
    <p:sldId id="527" r:id="rId34"/>
    <p:sldId id="519" r:id="rId35"/>
    <p:sldId id="529" r:id="rId36"/>
    <p:sldId id="530" r:id="rId37"/>
    <p:sldId id="520" r:id="rId38"/>
    <p:sldId id="531" r:id="rId39"/>
    <p:sldId id="521" r:id="rId40"/>
    <p:sldId id="522" r:id="rId41"/>
    <p:sldId id="523" r:id="rId42"/>
    <p:sldId id="524" r:id="rId43"/>
    <p:sldId id="496" r:id="rId44"/>
    <p:sldId id="333" r:id="rId45"/>
    <p:sldId id="334" r:id="rId46"/>
    <p:sldId id="471" r:id="rId47"/>
    <p:sldId id="473" r:id="rId48"/>
    <p:sldId id="401" r:id="rId49"/>
    <p:sldId id="474" r:id="rId50"/>
    <p:sldId id="402" r:id="rId51"/>
    <p:sldId id="475" r:id="rId52"/>
    <p:sldId id="403" r:id="rId53"/>
    <p:sldId id="443" r:id="rId54"/>
    <p:sldId id="445" r:id="rId55"/>
    <p:sldId id="498" r:id="rId56"/>
    <p:sldId id="432" r:id="rId57"/>
    <p:sldId id="433" r:id="rId58"/>
    <p:sldId id="434" r:id="rId59"/>
    <p:sldId id="411" r:id="rId60"/>
    <p:sldId id="412" r:id="rId61"/>
    <p:sldId id="413" r:id="rId62"/>
    <p:sldId id="414" r:id="rId63"/>
    <p:sldId id="446" r:id="rId64"/>
    <p:sldId id="483" r:id="rId65"/>
    <p:sldId id="435" r:id="rId66"/>
    <p:sldId id="449" r:id="rId67"/>
    <p:sldId id="450" r:id="rId68"/>
    <p:sldId id="452" r:id="rId69"/>
    <p:sldId id="451" r:id="rId70"/>
    <p:sldId id="416" r:id="rId71"/>
    <p:sldId id="477" r:id="rId72"/>
    <p:sldId id="478" r:id="rId73"/>
    <p:sldId id="484" r:id="rId74"/>
    <p:sldId id="480" r:id="rId75"/>
    <p:sldId id="417" r:id="rId76"/>
    <p:sldId id="418" r:id="rId77"/>
    <p:sldId id="436" r:id="rId78"/>
    <p:sldId id="420" r:id="rId79"/>
    <p:sldId id="421" r:id="rId80"/>
    <p:sldId id="422" r:id="rId81"/>
    <p:sldId id="423" r:id="rId82"/>
    <p:sldId id="424" r:id="rId83"/>
    <p:sldId id="425" r:id="rId84"/>
    <p:sldId id="426" r:id="rId85"/>
    <p:sldId id="447" r:id="rId86"/>
    <p:sldId id="427" r:id="rId87"/>
    <p:sldId id="437" r:id="rId88"/>
    <p:sldId id="438" r:id="rId89"/>
    <p:sldId id="439" r:id="rId90"/>
    <p:sldId id="485" r:id="rId91"/>
    <p:sldId id="486" r:id="rId9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19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33CCFF"/>
    <a:srgbClr val="002C78"/>
    <a:srgbClr val="21438F"/>
    <a:srgbClr val="275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19" autoAdjust="0"/>
    <p:restoredTop sz="92407" autoAdjust="0"/>
  </p:normalViewPr>
  <p:slideViewPr>
    <p:cSldViewPr>
      <p:cViewPr>
        <p:scale>
          <a:sx n="100" d="100"/>
          <a:sy n="100" d="100"/>
        </p:scale>
        <p:origin x="2120" y="16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90" Type="http://schemas.openxmlformats.org/officeDocument/2006/relationships/slide" Target="slides/slide86.xml"/><Relationship Id="rId91" Type="http://schemas.openxmlformats.org/officeDocument/2006/relationships/slide" Target="slides/slide87.xml"/><Relationship Id="rId92" Type="http://schemas.openxmlformats.org/officeDocument/2006/relationships/slide" Target="slides/slide88.xml"/><Relationship Id="rId93" Type="http://schemas.openxmlformats.org/officeDocument/2006/relationships/notesMaster" Target="notesMasters/notesMaster1.xml"/><Relationship Id="rId94" Type="http://schemas.openxmlformats.org/officeDocument/2006/relationships/handoutMaster" Target="handoutMasters/handoutMaster1.xml"/><Relationship Id="rId95" Type="http://schemas.openxmlformats.org/officeDocument/2006/relationships/presProps" Target="presProps.xml"/><Relationship Id="rId96" Type="http://schemas.openxmlformats.org/officeDocument/2006/relationships/viewProps" Target="viewProps.xml"/><Relationship Id="rId97" Type="http://schemas.openxmlformats.org/officeDocument/2006/relationships/theme" Target="theme/theme1.xml"/><Relationship Id="rId98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EF7E5-6FBA-C248-80C5-56723AC41B34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B19A2-EACE-4A42-A200-A01265CCD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12/19/17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Relationship Id="rId3" Type="http://schemas.openxmlformats.org/officeDocument/2006/relationships/hyperlink" Target="http://en.wikipedia.org/wiki/Rope_(data_structure)" TargetMode="Externa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Relationship Id="rId3" Type="http://schemas.openxmlformats.org/officeDocument/2006/relationships/hyperlink" Target="http://en.wikipedia.org/wiki/Rope_(data_structure)" TargetMode="Externa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Relationship Id="rId3" Type="http://schemas.openxmlformats.org/officeDocument/2006/relationships/hyperlink" Target="http://www.regular-expressions.inf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Модуль</a:t>
            </a:r>
            <a:r>
              <a:rPr lang="ru-RU" baseline="0"/>
              <a:t>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CD87D-C1CF-4466-9601-59552356DE1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89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96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46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habrahabr.ru</a:t>
            </a:r>
            <a:r>
              <a:rPr lang="en-US" dirty="0" smtClean="0"/>
              <a:t>/post/172689/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07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http://www.regular-expressions.info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3203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98612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2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 dirty="0" err="1"/>
              <a:t>Drag</a:t>
            </a:r>
            <a:r>
              <a:rPr lang="ru-RU" dirty="0"/>
              <a:t> </a:t>
            </a:r>
            <a:r>
              <a:rPr lang="ru-RU" dirty="0" err="1"/>
              <a:t>picture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placeholder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3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1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16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09992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87" r:id="rId8"/>
    <p:sldLayoutId id="2147483688" r:id="rId9"/>
    <p:sldLayoutId id="2147483689" r:id="rId10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hyperlink" Target="http://www.ultrapico.com/expresso.htm" TargetMode="Externa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31824" y="2413934"/>
            <a:ext cx="7673975" cy="624145"/>
          </a:xfrm>
        </p:spPr>
        <p:txBody>
          <a:bodyPr/>
          <a:lstStyle/>
          <a:p>
            <a:r>
              <a:rPr lang="en-US" sz="4400" dirty="0"/>
              <a:t>Language Essentials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0" y="4636785"/>
            <a:ext cx="6817226" cy="392415"/>
          </a:xfrm>
        </p:spPr>
        <p:txBody>
          <a:bodyPr/>
          <a:lstStyle/>
          <a:p>
            <a:r>
              <a:rPr lang="en-US" sz="2100" dirty="0"/>
              <a:t>.NET &amp; JS Lab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0399" y="5076828"/>
            <a:ext cx="3649662" cy="279797"/>
          </a:xfrm>
        </p:spPr>
        <p:txBody>
          <a:bodyPr>
            <a:noAutofit/>
          </a:bodyPr>
          <a:lstStyle/>
          <a:p>
            <a:r>
              <a:rPr lang="en-US" sz="2100" b="1" dirty="0" smtClean="0">
                <a:solidFill>
                  <a:schemeClr val="bg1"/>
                </a:solidFill>
              </a:rPr>
              <a:t>Anzhelika Kravchuk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914400"/>
            <a:ext cx="8458200" cy="351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может содержать только буквы, цифры и символы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подчеркивания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должен начинаться с буквы или символа подчеркивания</a:t>
            </a: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не должен быть одним из ключевых слов, которые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резервирует для собственного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использования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 объявлении переменной для ее хранения должно быть зарезервировано место в памяти, размер которого определяется типом, поэтому при объявлении переменной необходимо указать тип хранимых данных</a:t>
            </a: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44990" y="1066800"/>
            <a:ext cx="8854020" cy="4650614"/>
            <a:chOff x="144990" y="807044"/>
            <a:chExt cx="8854020" cy="4650614"/>
          </a:xfrm>
        </p:grpSpPr>
        <p:grpSp>
          <p:nvGrpSpPr>
            <p:cNvPr id="3" name="Group 2"/>
            <p:cNvGrpSpPr/>
            <p:nvPr/>
          </p:nvGrpSpPr>
          <p:grpSpPr>
            <a:xfrm>
              <a:off x="144990" y="990600"/>
              <a:ext cx="8854020" cy="4467058"/>
              <a:chOff x="0" y="943142"/>
              <a:chExt cx="8854020" cy="4467058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5029200" y="4495800"/>
                <a:ext cx="3824820" cy="914400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Тип выражения при присваивании должен соответствовать типу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переменной (</a:t>
                </a:r>
                <a:r>
                  <a:rPr lang="ru-RU" i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строгая типизация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1" name="Flowchart: Document 10"/>
              <p:cNvSpPr/>
              <p:nvPr/>
            </p:nvSpPr>
            <p:spPr>
              <a:xfrm>
                <a:off x="0" y="4495800"/>
                <a:ext cx="3887848" cy="914400"/>
              </a:xfrm>
              <a:prstGeom prst="flowChartDocument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ru-RU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 </a:t>
                </a:r>
                <a:r>
                  <a:rPr lang="ru-RU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numberOfEmployees</a:t>
                </a:r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;</a:t>
                </a:r>
              </a:p>
              <a:p>
                <a:pPr marL="179388"/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ru-RU" sz="1600" dirty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numberOfEmployees = "Hello";</a:t>
                </a: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5010443" y="2727028"/>
                <a:ext cx="3812347" cy="1095935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При объявлении переменной, пока ей не присвоено значение, она содержит случайное значение</a:t>
                </a: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5029200" y="943142"/>
                <a:ext cx="3810002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ru-RU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После объявления переменной можно присвоить значение для его дальнейшего использования в приложении с помощью оператора присваивания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 flipH="1">
                <a:off x="3200400" y="2249108"/>
                <a:ext cx="3732629" cy="78992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>
                <a:stCxn id="10" idx="1"/>
              </p:cNvCxnSpPr>
              <p:nvPr/>
            </p:nvCxnSpPr>
            <p:spPr>
              <a:xfrm flipH="1">
                <a:off x="3267222" y="4953000"/>
                <a:ext cx="1761978" cy="12726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Rectangle 11"/>
            <p:cNvSpPr/>
            <p:nvPr/>
          </p:nvSpPr>
          <p:spPr>
            <a:xfrm>
              <a:off x="3412212" y="949863"/>
              <a:ext cx="16095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Camel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2133600" y="1135006"/>
              <a:ext cx="1278612" cy="47095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144990" y="1579596"/>
              <a:ext cx="518901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variableName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or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variableName1, variableName2;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variableName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value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13305" y="807044"/>
              <a:ext cx="16095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Pascal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>
              <a:off x="1087149" y="1167821"/>
              <a:ext cx="165462" cy="45539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/>
              <a:t>Объявление и присваивание переменных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6951" y="914400"/>
            <a:ext cx="8726607" cy="4800600"/>
            <a:chOff x="226951" y="914400"/>
            <a:chExt cx="8726607" cy="4800600"/>
          </a:xfrm>
        </p:grpSpPr>
        <p:sp>
          <p:nvSpPr>
            <p:cNvPr id="5" name="Rounded Rectangle 4"/>
            <p:cNvSpPr/>
            <p:nvPr/>
          </p:nvSpPr>
          <p:spPr>
            <a:xfrm>
              <a:off x="226951" y="914400"/>
              <a:ext cx="8726607" cy="6858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При объявлении переменных вместо указания явного типа данных можно использовать ключевое слово </a:t>
              </a:r>
              <a:r>
                <a:rPr lang="ru-RU" dirty="0" err="1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var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(</a:t>
              </a:r>
              <a:r>
                <a:rPr lang="ru-RU" i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неявная статическая типизация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971800" y="1905000"/>
              <a:ext cx="5981758" cy="10668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Неявную типизацию можно использовать для любых типов, включая массивы, обобщенные типы и пользовательские специальные типы</a:t>
              </a:r>
            </a:p>
          </p:txBody>
        </p:sp>
        <p:sp>
          <p:nvSpPr>
            <p:cNvPr id="7" name="Flowchart: Document 6"/>
            <p:cNvSpPr/>
            <p:nvPr/>
          </p:nvSpPr>
          <p:spPr>
            <a:xfrm>
              <a:off x="226951" y="2102825"/>
              <a:ext cx="2287648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 price = 20;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26951" y="3341372"/>
              <a:ext cx="3162357" cy="1383028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Неявная типизация применима только для локальных переменных в контексте какого-то метода или свойства</a:t>
              </a:r>
            </a:p>
          </p:txBody>
        </p:sp>
        <p:sp>
          <p:nvSpPr>
            <p:cNvPr id="11" name="Flowchart: Document 10"/>
            <p:cNvSpPr/>
            <p:nvPr/>
          </p:nvSpPr>
          <p:spPr>
            <a:xfrm>
              <a:off x="3921131" y="3276600"/>
              <a:ext cx="5029200" cy="24384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class ThisWillNeverCompile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private </a:t>
              </a:r>
              <a:r>
                <a:rPr lang="ru-RU" sz="1600" dirty="0" err="1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someI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nt = 10;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public 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MyMethod(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x, 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y) { }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>
              <a:off x="685800" y="1600200"/>
              <a:ext cx="2703509" cy="6858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endCxn id="11" idx="1"/>
            </p:cNvCxnSpPr>
            <p:nvPr/>
          </p:nvCxnSpPr>
          <p:spPr>
            <a:xfrm flipV="1">
              <a:off x="1981200" y="4495800"/>
              <a:ext cx="1939931" cy="762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26951" y="914400"/>
            <a:ext cx="8726607" cy="4876800"/>
            <a:chOff x="226951" y="914400"/>
            <a:chExt cx="8726607" cy="4876800"/>
          </a:xfrm>
        </p:grpSpPr>
        <p:sp>
          <p:nvSpPr>
            <p:cNvPr id="5" name="Rounded Rectangle 4"/>
            <p:cNvSpPr/>
            <p:nvPr/>
          </p:nvSpPr>
          <p:spPr>
            <a:xfrm>
              <a:off x="226951" y="914400"/>
              <a:ext cx="8726607" cy="11430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Неявно типизированную локальную переменную можно возвращать вызывающему методу, при условии, что возвращаемый тип этого метода совпадает с типом, лежащим в основе определенных с помощью var данных</a:t>
              </a:r>
            </a:p>
          </p:txBody>
        </p:sp>
        <p:sp>
          <p:nvSpPr>
            <p:cNvPr id="6" name="Flowchart: Document 5"/>
            <p:cNvSpPr/>
            <p:nvPr/>
          </p:nvSpPr>
          <p:spPr>
            <a:xfrm>
              <a:off x="226951" y="2362200"/>
              <a:ext cx="4116449" cy="16764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static int GetAnIntValue()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var retVal = 9;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return retVal;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572000" y="4191000"/>
              <a:ext cx="4381558" cy="16002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Локальным переменным, объявленным с помощью ключевого слова var, не допускается присваивать в качестве начального значения null</a:t>
              </a:r>
            </a:p>
          </p:txBody>
        </p:sp>
        <p:sp>
          <p:nvSpPr>
            <p:cNvPr id="10" name="Flowchart: Document 9"/>
            <p:cNvSpPr/>
            <p:nvPr/>
          </p:nvSpPr>
          <p:spPr>
            <a:xfrm>
              <a:off x="226951" y="4648200"/>
              <a:ext cx="3067158" cy="990600"/>
            </a:xfrm>
            <a:prstGeom prst="flowChartDocumen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 err="1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some</a:t>
              </a:r>
              <a:r>
                <a:rPr lang="ru-RU" sz="1600" dirty="0" err="1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Obj</a:t>
              </a:r>
              <a:r>
                <a: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 = null;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</a:p>
          </p:txBody>
        </p:sp>
        <p:cxnSp>
          <p:nvCxnSpPr>
            <p:cNvPr id="8" name="Straight Arrow Connector 7"/>
            <p:cNvCxnSpPr>
              <a:stCxn id="5" idx="2"/>
            </p:cNvCxnSpPr>
            <p:nvPr/>
          </p:nvCxnSpPr>
          <p:spPr>
            <a:xfrm flipH="1">
              <a:off x="2590801" y="2057400"/>
              <a:ext cx="1999454" cy="11430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743200" y="4876800"/>
              <a:ext cx="1600200" cy="152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Область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видимости переменной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48127" y="914400"/>
            <a:ext cx="8247745" cy="5156167"/>
            <a:chOff x="362855" y="918062"/>
            <a:chExt cx="8247745" cy="5156167"/>
          </a:xfrm>
        </p:grpSpPr>
        <p:sp>
          <p:nvSpPr>
            <p:cNvPr id="13" name="Flowchart: Document 12"/>
            <p:cNvSpPr/>
            <p:nvPr/>
          </p:nvSpPr>
          <p:spPr>
            <a:xfrm>
              <a:off x="362855" y="918062"/>
              <a:ext cx="3733801" cy="11811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(length &gt; 10)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int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area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length * length;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sp>
          <p:nvSpPr>
            <p:cNvPr id="6" name="AutoShape 25"/>
            <p:cNvSpPr>
              <a:spLocks noChangeArrowheads="1"/>
            </p:cNvSpPr>
            <p:nvPr/>
          </p:nvSpPr>
          <p:spPr bwMode="auto">
            <a:xfrm>
              <a:off x="6172201" y="1300473"/>
              <a:ext cx="1828800" cy="430371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 marL="231775" indent="-231775">
                <a:buSzPct val="80000"/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Block scope</a:t>
              </a:r>
            </a:p>
          </p:txBody>
        </p:sp>
        <p:sp>
          <p:nvSpPr>
            <p:cNvPr id="15" name="Flowchart: Document 14"/>
            <p:cNvSpPr/>
            <p:nvPr/>
          </p:nvSpPr>
          <p:spPr>
            <a:xfrm>
              <a:off x="362855" y="2495567"/>
              <a:ext cx="3657599" cy="15240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ShowName()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string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"Bob";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9388" algn="ctr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" name="AutoShape 25"/>
            <p:cNvSpPr>
              <a:spLocks noChangeArrowheads="1"/>
            </p:cNvSpPr>
            <p:nvPr/>
          </p:nvSpPr>
          <p:spPr bwMode="auto">
            <a:xfrm>
              <a:off x="6279762" y="2873845"/>
              <a:ext cx="2330838" cy="326555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Procedure scope</a:t>
              </a:r>
            </a:p>
          </p:txBody>
        </p:sp>
        <p:sp>
          <p:nvSpPr>
            <p:cNvPr id="17" name="Flowchart: Document 16"/>
            <p:cNvSpPr/>
            <p:nvPr/>
          </p:nvSpPr>
          <p:spPr>
            <a:xfrm>
              <a:off x="417285" y="4397829"/>
              <a:ext cx="3657600" cy="1676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private string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algn="just">
                <a:defRPr/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SetString() 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"Hello World!";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9388" algn="just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0" name="AutoShape 25"/>
            <p:cNvSpPr>
              <a:spLocks noChangeArrowheads="1"/>
            </p:cNvSpPr>
            <p:nvPr/>
          </p:nvSpPr>
          <p:spPr bwMode="auto">
            <a:xfrm>
              <a:off x="6477000" y="4786103"/>
              <a:ext cx="1752600" cy="342849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Class scope</a:t>
              </a:r>
            </a:p>
          </p:txBody>
        </p:sp>
        <p:cxnSp>
          <p:nvCxnSpPr>
            <p:cNvPr id="11" name="Straight Arrow Connector 10"/>
            <p:cNvCxnSpPr>
              <a:stCxn id="6" idx="1"/>
              <a:endCxn id="13" idx="3"/>
            </p:cNvCxnSpPr>
            <p:nvPr/>
          </p:nvCxnSpPr>
          <p:spPr>
            <a:xfrm flipH="1" flipV="1">
              <a:off x="4096656" y="1508612"/>
              <a:ext cx="2075545" cy="70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8" idx="1"/>
            </p:cNvCxnSpPr>
            <p:nvPr/>
          </p:nvCxnSpPr>
          <p:spPr>
            <a:xfrm flipH="1">
              <a:off x="3352800" y="3037123"/>
              <a:ext cx="2926962" cy="16327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0" idx="1"/>
            </p:cNvCxnSpPr>
            <p:nvPr/>
          </p:nvCxnSpPr>
          <p:spPr>
            <a:xfrm flipH="1" flipV="1">
              <a:off x="3200400" y="4572000"/>
              <a:ext cx="3276600" cy="38552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Область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видимости переменной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04800" y="1009650"/>
            <a:ext cx="8296551" cy="5105400"/>
            <a:chOff x="304800" y="1009650"/>
            <a:chExt cx="8296551" cy="5105400"/>
          </a:xfrm>
        </p:grpSpPr>
        <p:sp>
          <p:nvSpPr>
            <p:cNvPr id="19" name="Flowchart: Document 18"/>
            <p:cNvSpPr/>
            <p:nvPr/>
          </p:nvSpPr>
          <p:spPr>
            <a:xfrm>
              <a:off x="304800" y="1009650"/>
              <a:ext cx="6553200" cy="5105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class CreateMessage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b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</a:t>
              </a:r>
              <a:r>
                <a:rPr lang="ru-RU" sz="160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"Hello";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 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DisplayMessage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public void ShowMessage()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CreateMessage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newMessage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 CreateMessage();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MessageBox.Show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newMessage.</a:t>
              </a:r>
              <a:r>
                <a:rPr lang="ru-RU" sz="1600" b="1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}</a:t>
              </a:r>
            </a:p>
            <a:p>
              <a:pPr marL="1588">
                <a:defRPr/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" name="AutoShape 25"/>
            <p:cNvSpPr>
              <a:spLocks noChangeArrowheads="1"/>
            </p:cNvSpPr>
            <p:nvPr/>
          </p:nvSpPr>
          <p:spPr bwMode="auto">
            <a:xfrm>
              <a:off x="5486400" y="2819400"/>
              <a:ext cx="3114951" cy="342900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Namespace scope</a:t>
              </a:r>
            </a:p>
          </p:txBody>
        </p:sp>
        <p:cxnSp>
          <p:nvCxnSpPr>
            <p:cNvPr id="11" name="Straight Arrow Connector 10"/>
            <p:cNvCxnSpPr>
              <a:stCxn id="12" idx="1"/>
            </p:cNvCxnSpPr>
            <p:nvPr/>
          </p:nvCxnSpPr>
          <p:spPr>
            <a:xfrm flipH="1" flipV="1">
              <a:off x="2819400" y="2667000"/>
              <a:ext cx="2667000" cy="3238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169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 smtClean="0"/>
              <a:t>Преобразование </a:t>
            </a:r>
            <a:r>
              <a:rPr lang="ru-RU" dirty="0"/>
              <a:t>типов данных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292421" y="2780035"/>
            <a:ext cx="8596669" cy="1323193"/>
            <a:chOff x="286909" y="4517400"/>
            <a:chExt cx="8596669" cy="1323193"/>
          </a:xfrm>
        </p:grpSpPr>
        <p:sp>
          <p:nvSpPr>
            <p:cNvPr id="78" name="Rectangle 77"/>
            <p:cNvSpPr/>
            <p:nvPr/>
          </p:nvSpPr>
          <p:spPr>
            <a:xfrm>
              <a:off x="286909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79" name="Straight Arrow Connector 78"/>
            <p:cNvCxnSpPr>
              <a:stCxn id="78" idx="3"/>
              <a:endCxn id="80" idx="1"/>
            </p:cNvCxnSpPr>
            <p:nvPr/>
          </p:nvCxnSpPr>
          <p:spPr>
            <a:xfrm>
              <a:off x="1234778" y="4739549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/>
            <p:cNvSpPr/>
            <p:nvPr/>
          </p:nvSpPr>
          <p:spPr>
            <a:xfrm>
              <a:off x="156551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4397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22437" y="451740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86909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65517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short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43976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144599" y="541369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long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400897" y="4944303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float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658854" y="4944302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7432" y="4938841"/>
              <a:ext cx="1066146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1" name="Straight Arrow Connector 90"/>
            <p:cNvCxnSpPr>
              <a:stCxn id="78" idx="3"/>
              <a:endCxn id="84" idx="0"/>
            </p:cNvCxnSpPr>
            <p:nvPr/>
          </p:nvCxnSpPr>
          <p:spPr>
            <a:xfrm>
              <a:off x="1234778" y="4739549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80" idx="3"/>
              <a:endCxn id="81" idx="1"/>
            </p:cNvCxnSpPr>
            <p:nvPr/>
          </p:nvCxnSpPr>
          <p:spPr>
            <a:xfrm>
              <a:off x="2513386" y="4739549"/>
              <a:ext cx="330591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1" idx="3"/>
              <a:endCxn id="82" idx="1"/>
            </p:cNvCxnSpPr>
            <p:nvPr/>
          </p:nvCxnSpPr>
          <p:spPr>
            <a:xfrm flipV="1">
              <a:off x="3791846" y="4730852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3" idx="3"/>
              <a:endCxn id="84" idx="1"/>
            </p:cNvCxnSpPr>
            <p:nvPr/>
          </p:nvCxnSpPr>
          <p:spPr>
            <a:xfrm>
              <a:off x="1234778" y="5624116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4" idx="3"/>
              <a:endCxn id="85" idx="1"/>
            </p:cNvCxnSpPr>
            <p:nvPr/>
          </p:nvCxnSpPr>
          <p:spPr>
            <a:xfrm>
              <a:off x="2513386" y="5624116"/>
              <a:ext cx="33059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85" idx="3"/>
              <a:endCxn id="86" idx="1"/>
            </p:cNvCxnSpPr>
            <p:nvPr/>
          </p:nvCxnSpPr>
          <p:spPr>
            <a:xfrm>
              <a:off x="3791845" y="5624116"/>
              <a:ext cx="352754" cy="302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535400" y="4752691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>
              <a:off x="3790373" y="4739548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2" idx="3"/>
              <a:endCxn id="90" idx="0"/>
            </p:cNvCxnSpPr>
            <p:nvPr/>
          </p:nvCxnSpPr>
          <p:spPr>
            <a:xfrm>
              <a:off x="5070306" y="4730852"/>
              <a:ext cx="3280199" cy="207989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Elbow Connector 116"/>
            <p:cNvCxnSpPr>
              <a:stCxn id="86" idx="3"/>
              <a:endCxn id="90" idx="2"/>
            </p:cNvCxnSpPr>
            <p:nvPr/>
          </p:nvCxnSpPr>
          <p:spPr>
            <a:xfrm flipV="1">
              <a:off x="5092468" y="5365744"/>
              <a:ext cx="3258037" cy="261398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endCxn id="87" idx="0"/>
            </p:cNvCxnSpPr>
            <p:nvPr/>
          </p:nvCxnSpPr>
          <p:spPr>
            <a:xfrm>
              <a:off x="5870455" y="4752691"/>
              <a:ext cx="4377" cy="19161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7" idx="2"/>
            </p:cNvCxnSpPr>
            <p:nvPr/>
          </p:nvCxnSpPr>
          <p:spPr>
            <a:xfrm flipV="1">
              <a:off x="5870455" y="5371206"/>
              <a:ext cx="4377" cy="25290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V="1">
              <a:off x="6348766" y="5171917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214665" y="1321296"/>
            <a:ext cx="8634177" cy="1034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Неявное преобразование (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implicit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требует особых синтаксических конструкций и осуществляется компилятором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36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 smtClean="0"/>
              <a:t>Преобразование </a:t>
            </a:r>
            <a:r>
              <a:rPr lang="ru-RU" dirty="0"/>
              <a:t>типов данных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273392" y="990600"/>
            <a:ext cx="8597216" cy="3419950"/>
            <a:chOff x="273392" y="914400"/>
            <a:chExt cx="8597216" cy="3419950"/>
          </a:xfrm>
        </p:grpSpPr>
        <p:grpSp>
          <p:nvGrpSpPr>
            <p:cNvPr id="8" name="Group 7"/>
            <p:cNvGrpSpPr/>
            <p:nvPr/>
          </p:nvGrpSpPr>
          <p:grpSpPr>
            <a:xfrm>
              <a:off x="273392" y="914400"/>
              <a:ext cx="8597216" cy="3419950"/>
              <a:chOff x="152400" y="870157"/>
              <a:chExt cx="8597216" cy="341995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72916" y="870157"/>
                <a:ext cx="8476700" cy="12834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Явное преобразование (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explicit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conversion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), требует операции приведение (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casting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</a:t>
                </a:r>
                <a:endPara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Требует, чтобы был написан код для выполнения преобразования, которое, в противном случае, может привести к потере информации или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ошибке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152400" y="2474225"/>
                <a:ext cx="7162800" cy="18158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179388"/>
                <a:r>
                  <a:rPr lang="ru-RU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DataType</a:t>
                </a:r>
                <a:r>
                  <a:rPr lang="ru-RU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variableName1 = (</a:t>
                </a:r>
                <a:r>
                  <a:rPr lang="ru-RU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DataType</a:t>
                </a:r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)variableName2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long l = 12345;</a:t>
                </a:r>
              </a:p>
              <a:p>
                <a:pPr marL="179388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err="1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sz="1600" dirty="0" err="1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sz="1600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 = l;</a:t>
                </a:r>
              </a:p>
              <a:p>
                <a:pPr marL="179388"/>
                <a:endParaRPr lang="en-US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= 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)l;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9" name="AutoShape 25"/>
            <p:cNvSpPr>
              <a:spLocks noChangeArrowheads="1"/>
            </p:cNvSpPr>
            <p:nvPr/>
          </p:nvSpPr>
          <p:spPr bwMode="auto">
            <a:xfrm>
              <a:off x="5638801" y="3352800"/>
              <a:ext cx="1066800" cy="342900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Casting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 flipV="1">
              <a:off x="3962400" y="2895600"/>
              <a:ext cx="1676400" cy="6286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165008" y="3524250"/>
              <a:ext cx="3473792" cy="5905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Константы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переменные только для чтения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21169" y="990600"/>
            <a:ext cx="8501662" cy="3993158"/>
            <a:chOff x="178105" y="910771"/>
            <a:chExt cx="8501662" cy="3993158"/>
          </a:xfrm>
        </p:grpSpPr>
        <p:sp>
          <p:nvSpPr>
            <p:cNvPr id="12" name="Rounded Rectangle 4"/>
            <p:cNvSpPr/>
            <p:nvPr/>
          </p:nvSpPr>
          <p:spPr>
            <a:xfrm>
              <a:off x="277751" y="1483736"/>
              <a:ext cx="7865401" cy="1149961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endPara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178105" y="2846529"/>
              <a:ext cx="6863683" cy="2057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CONSTANTNAME</a:t>
              </a:r>
              <a:r>
                <a:rPr lang="ru-RU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=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Value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>
                <a:lnSpc>
                  <a:spcPct val="130000"/>
                </a:lnSpc>
              </a:pP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double PI = 3.14159;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 radius = 5;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double area = PI * radius * radius;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double circumference = 2 * PI * radius;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207413" y="910771"/>
              <a:ext cx="8472354" cy="13803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Константы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только для хранения неизменяемых данных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Объявляются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const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можно  инициализировать только во время разработки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943600" y="3505200"/>
              <a:ext cx="1295400" cy="370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Upper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flipH="1" flipV="1">
              <a:off x="2971800" y="3035446"/>
              <a:ext cx="2971800" cy="65489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371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r>
              <a:rPr lang="en-US" dirty="0"/>
              <a:t>. </a:t>
            </a:r>
            <a:r>
              <a:rPr lang="ru-RU" dirty="0" smtClean="0"/>
              <a:t>Константы </a:t>
            </a:r>
            <a:r>
              <a:rPr lang="ru-RU" dirty="0"/>
              <a:t>и переменные только для чтения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57017" y="1043887"/>
            <a:ext cx="8726606" cy="3119368"/>
            <a:chOff x="157017" y="1043887"/>
            <a:chExt cx="8726606" cy="3119368"/>
          </a:xfrm>
        </p:grpSpPr>
        <p:sp>
          <p:nvSpPr>
            <p:cNvPr id="12" name="Rounded Rectangle 4"/>
            <p:cNvSpPr/>
            <p:nvPr/>
          </p:nvSpPr>
          <p:spPr>
            <a:xfrm>
              <a:off x="381000" y="1479922"/>
              <a:ext cx="7882202" cy="1149961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157017" y="2874814"/>
              <a:ext cx="8726606" cy="1288441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readonly DataType variableName =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Value</a:t>
              </a:r>
              <a:r>
                <a:rPr lang="ru-RU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en-US" sz="1600" b="1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ru-RU" sz="1600" b="1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readonly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string currentDateTime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DateTime.Now.ToString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();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208697" y="1043887"/>
              <a:ext cx="8623246" cy="13803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Переменные только для чтения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read-only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только для хранения неизменяемых данных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Объявляются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readonly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можно  инициализировать во время выполнения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76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Выражения </a:t>
            </a:r>
            <a:r>
              <a:rPr lang="ru-RU" dirty="0"/>
              <a:t>и </a:t>
            </a:r>
            <a:r>
              <a:rPr lang="ru-RU" dirty="0" smtClean="0"/>
              <a:t>операции </a:t>
            </a:r>
            <a:r>
              <a:rPr lang="ru-RU" dirty="0"/>
              <a:t>в С#. Выражения</a:t>
            </a:r>
          </a:p>
        </p:txBody>
      </p:sp>
      <p:sp>
        <p:nvSpPr>
          <p:cNvPr id="3" name="Rectangle 2"/>
          <p:cNvSpPr/>
          <p:nvPr/>
        </p:nvSpPr>
        <p:spPr>
          <a:xfrm>
            <a:off x="36286" y="808048"/>
            <a:ext cx="89172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93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Выражения фундаментальная конструкция, используемая для вычисления и управления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данными</a:t>
            </a:r>
          </a:p>
          <a:p>
            <a:pPr marL="179388" algn="just"/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93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Выражения являются комбинацией операндов и операций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2266629"/>
            <a:ext cx="4572000" cy="184665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+ 1</a:t>
            </a:r>
          </a:p>
          <a:p>
            <a:pPr>
              <a:defRPr/>
            </a:pP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+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) / 2</a:t>
            </a:r>
          </a:p>
          <a:p>
            <a:pPr>
              <a:defRPr/>
            </a:pP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Answer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: " +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c.ToString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pPr>
              <a:defRPr/>
            </a:pP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*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System.Math.Tan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theta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Выражения и операции в С</a:t>
            </a:r>
            <a:r>
              <a:rPr lang="ru-RU" dirty="0" smtClean="0"/>
              <a:t>#. </a:t>
            </a:r>
            <a:r>
              <a:rPr lang="ru-RU" dirty="0" smtClean="0"/>
              <a:t>Операции.</a:t>
            </a:r>
            <a:r>
              <a:rPr lang="en-US" dirty="0" smtClean="0"/>
              <a:t> </a:t>
            </a:r>
            <a:r>
              <a:rPr lang="ru-RU" dirty="0" smtClean="0"/>
              <a:t>Ассоциативность. Приоритет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457200" y="1066800"/>
            <a:ext cx="5791200" cy="4496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Арифметические  +, -, *, /,%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Инкремент, декремент  ++, --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Сравнение  ==,! =, &lt;,&gt;, &lt;=, &lt;=,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is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Логические/битовые  &amp;, |, ^, &amp;&amp;, !, | |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Индексация  []</a:t>
            </a:r>
          </a:p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Приведение   (),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as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Присваивание  =, + =, -=, *=, =,% = . . .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Битовый сдвиг  &lt;&lt;, &gt;&gt;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Информация о типе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SizeOf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TypeOf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Конкатенация и удаление делегатов +, -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Контроль за переполнением 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unchecked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Разыменования и получения адреса *, -&gt;, [ ], &amp;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Условная  ?: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потоком выполнения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поддерживает множество утверждений, которые составляют таксономию следующим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образом</a:t>
            </a:r>
          </a:p>
          <a:p>
            <a:pPr algn="just"/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Expression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statements</a:t>
            </a:r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Blocks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Declaration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Selection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statements 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Iteration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Jump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Exception handling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Resource management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 and unchecked contexts </a:t>
            </a:r>
          </a:p>
          <a:p>
            <a:pPr algn="just"/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7900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</a:t>
            </a:r>
            <a:r>
              <a:rPr lang="en-US" dirty="0"/>
              <a:t>.</a:t>
            </a:r>
            <a:r>
              <a:rPr lang="ru-RU" dirty="0" smtClean="0"/>
              <a:t> Операторы выражения</a:t>
            </a:r>
            <a:endParaRPr lang="ru-RU" dirty="0"/>
          </a:p>
        </p:txBody>
      </p:sp>
      <p:grpSp>
        <p:nvGrpSpPr>
          <p:cNvPr id="18" name="Group 17"/>
          <p:cNvGrpSpPr/>
          <p:nvPr/>
        </p:nvGrpSpPr>
        <p:grpSpPr>
          <a:xfrm>
            <a:off x="228600" y="762000"/>
            <a:ext cx="8686800" cy="5369210"/>
            <a:chOff x="228600" y="762000"/>
            <a:chExt cx="8686800" cy="5369210"/>
          </a:xfrm>
        </p:grpSpPr>
        <p:grpSp>
          <p:nvGrpSpPr>
            <p:cNvPr id="12" name="Group 11"/>
            <p:cNvGrpSpPr/>
            <p:nvPr/>
          </p:nvGrpSpPr>
          <p:grpSpPr>
            <a:xfrm>
              <a:off x="228600" y="762000"/>
              <a:ext cx="8686800" cy="5369210"/>
              <a:chOff x="228600" y="762000"/>
              <a:chExt cx="8686800" cy="536921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8600" y="762000"/>
                <a:ext cx="8686800" cy="18928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5563" algn="just">
                  <a:lnSpc>
                    <a:spcPct val="13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Expression statements</a:t>
                </a:r>
                <a:r>
                  <a:rPr lang="ru-RU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mr-IN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–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позволяют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подмножеству выражений, поддерживаемых языком, появляться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самостоятельно,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как правило, потому что они имеют полезные побочные эффекты, помимо создания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значения. Включают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различные формы присваивания,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инкременты и декременты в постфиксной и префиксной форме,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но также и вызовы методов.</a:t>
                </a:r>
                <a:endPara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33362" y="2838001"/>
                <a:ext cx="7972426" cy="32932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("Hello World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static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void Main() </a:t>
                </a:r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//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Wasteful computation, ignoring the result. </a:t>
                </a:r>
              </a:p>
              <a:p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Math.Sin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Math.PI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/ 2); </a:t>
                </a:r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name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=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Bart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age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= 25;</a:t>
                </a:r>
                <a:b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age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+= 1; </a:t>
                </a:r>
                <a:endPara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6172200" y="2838001"/>
                <a:ext cx="248337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Expression statements</a:t>
                </a:r>
                <a:r>
                  <a:rPr lang="ru-RU" b="1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endParaRPr lang="en-US" dirty="0"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6" name="Straight Arrow Connector 5"/>
              <p:cNvCxnSpPr/>
              <p:nvPr/>
            </p:nvCxnSpPr>
            <p:spPr>
              <a:xfrm flipH="1">
                <a:off x="4038600" y="3048000"/>
                <a:ext cx="2133600" cy="0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 flipH="1">
                <a:off x="2209800" y="3048000"/>
                <a:ext cx="3962400" cy="1219200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Arrow Connector 13"/>
            <p:cNvCxnSpPr/>
            <p:nvPr/>
          </p:nvCxnSpPr>
          <p:spPr>
            <a:xfrm flipH="1">
              <a:off x="1828800" y="3022667"/>
              <a:ext cx="4343400" cy="25146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979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выполнения. Операторы блоки</a:t>
            </a:r>
            <a:endParaRPr lang="ru-RU" dirty="0"/>
          </a:p>
        </p:txBody>
      </p:sp>
      <p:grpSp>
        <p:nvGrpSpPr>
          <p:cNvPr id="11" name="Group 10"/>
          <p:cNvGrpSpPr/>
          <p:nvPr/>
        </p:nvGrpSpPr>
        <p:grpSpPr>
          <a:xfrm>
            <a:off x="228600" y="762000"/>
            <a:ext cx="8686800" cy="4216301"/>
            <a:chOff x="228600" y="762000"/>
            <a:chExt cx="8686800" cy="4216301"/>
          </a:xfrm>
        </p:grpSpPr>
        <p:grpSp>
          <p:nvGrpSpPr>
            <p:cNvPr id="5" name="Group 4"/>
            <p:cNvGrpSpPr/>
            <p:nvPr/>
          </p:nvGrpSpPr>
          <p:grpSpPr>
            <a:xfrm>
              <a:off x="228600" y="762000"/>
              <a:ext cx="8686800" cy="4216301"/>
              <a:chOff x="228600" y="762000"/>
              <a:chExt cx="8686800" cy="4216301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8600" y="762000"/>
                <a:ext cx="8686800" cy="7834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2700" algn="just">
                  <a:lnSpc>
                    <a:spcPct val="13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Blocks</a:t>
                </a:r>
                <a:r>
                  <a:rPr lang="en-US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-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области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кода, ограниченные фигурными фигурными скобками, - это способ группировать несколько операторов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вместе, играют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роль в определении переменных</a:t>
                </a: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28600" y="2362200"/>
                <a:ext cx="8229600" cy="261610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if (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user.Age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&gt;= 18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</a:t>
                </a: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session.User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= user;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NavigateToHomepage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user.Homepage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else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LogInvalidAccessAttempt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ShowAccessDeniedPage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6172200" y="2838001"/>
              <a:ext cx="24833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Expression statements</a:t>
              </a:r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4038600" y="3048000"/>
              <a:ext cx="2133600" cy="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6" idx="1"/>
            </p:cNvCxnSpPr>
            <p:nvPr/>
          </p:nvCxnSpPr>
          <p:spPr>
            <a:xfrm flipH="1">
              <a:off x="4267200" y="3022667"/>
              <a:ext cx="1905000" cy="124453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314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</a:t>
            </a:r>
            <a:r>
              <a:rPr lang="en-US" dirty="0" smtClean="0"/>
              <a:t>. </a:t>
            </a:r>
            <a:r>
              <a:rPr lang="ru-RU" dirty="0" smtClean="0"/>
              <a:t>Операторы объявления</a:t>
            </a:r>
            <a:endParaRPr lang="ru-RU" dirty="0"/>
          </a:p>
        </p:txBody>
      </p:sp>
      <p:grpSp>
        <p:nvGrpSpPr>
          <p:cNvPr id="15" name="Group 14"/>
          <p:cNvGrpSpPr/>
          <p:nvPr/>
        </p:nvGrpSpPr>
        <p:grpSpPr>
          <a:xfrm>
            <a:off x="228600" y="762000"/>
            <a:ext cx="8686800" cy="3474660"/>
            <a:chOff x="228600" y="762000"/>
            <a:chExt cx="8686800" cy="3474660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Declaration statements</a:t>
              </a:r>
              <a:r>
                <a:rPr lang="ru-RU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-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для объявления локальных переменных или констант путем сопоставления имени с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идентификатором, тесно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связаны с блоками из-за правил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области видимости.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667000"/>
              <a:ext cx="6244017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age;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name; // This is invalid.</a:t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name =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"Bart";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Here we can infer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triangleSideCount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3;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248400" y="2849940"/>
              <a:ext cx="248337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Expression statements</a:t>
              </a:r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H="1" flipV="1">
              <a:off x="2057400" y="2895600"/>
              <a:ext cx="4114800" cy="152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38600" y="3022667"/>
              <a:ext cx="2133600" cy="101593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3505200" y="3048000"/>
              <a:ext cx="2667000" cy="533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95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выполнения. 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228600" y="1066800"/>
            <a:ext cx="8686800" cy="4057563"/>
            <a:chOff x="228600" y="762000"/>
            <a:chExt cx="8686800" cy="4057563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Selection</a:t>
              </a:r>
              <a:r>
                <a:rPr lang="ru-RU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предоставляют инструменты для ветвления потока выполнения на основе результата оценки выражения. Поток может быть переключен на основе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результата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или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булева условия, которые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могут использоваться для перехода в том или ином направлении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511239"/>
              <a:ext cx="784860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Ignore when condition evaluates false. </a:t>
              </a:r>
              <a:endPara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(condition)</a:t>
              </a:r>
            </a:p>
            <a:p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-if-true</a:t>
              </a:r>
            </a:p>
            <a:p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Also handle the false case.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(condition)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-if-true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else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if-false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6832763" y="3068452"/>
            <a:ext cx="1263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one-way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if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9" name="Straight Arrow Connector 8"/>
          <p:cNvCxnSpPr>
            <a:stCxn id="6" idx="1"/>
          </p:cNvCxnSpPr>
          <p:nvPr/>
        </p:nvCxnSpPr>
        <p:spPr>
          <a:xfrm flipH="1">
            <a:off x="3810000" y="3253118"/>
            <a:ext cx="3022763" cy="18466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872838" y="4191000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either-or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if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3657600" y="4375666"/>
            <a:ext cx="3215238" cy="18466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29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выполнения. 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20" name="Group 19"/>
          <p:cNvGrpSpPr/>
          <p:nvPr/>
        </p:nvGrpSpPr>
        <p:grpSpPr>
          <a:xfrm>
            <a:off x="206114" y="1219200"/>
            <a:ext cx="8693672" cy="4072354"/>
            <a:chOff x="206114" y="1219200"/>
            <a:chExt cx="8693672" cy="4072354"/>
          </a:xfrm>
        </p:grpSpPr>
        <p:grpSp>
          <p:nvGrpSpPr>
            <p:cNvPr id="14" name="Group 13"/>
            <p:cNvGrpSpPr/>
            <p:nvPr/>
          </p:nvGrpSpPr>
          <p:grpSpPr>
            <a:xfrm>
              <a:off x="244214" y="1219200"/>
              <a:ext cx="8655572" cy="3157954"/>
              <a:chOff x="228600" y="990600"/>
              <a:chExt cx="8655572" cy="3157954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228600" y="990600"/>
                <a:ext cx="7848600" cy="20621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if (n % 2 == 0)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("Even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else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Odd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228600" y="3810000"/>
                <a:ext cx="332655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% 2 == 0 ?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Even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: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Odd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6400800" y="2133600"/>
                <a:ext cx="2483372" cy="13388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either-or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if</a:t>
                </a: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  <a:p>
                <a:pPr algn="ctr"/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form if-statement 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vs</a:t>
                </a:r>
              </a:p>
              <a:p>
                <a:pPr algn="ctr"/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ternary statement</a:t>
                </a:r>
                <a:endParaRPr lang="en-US" dirty="0"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8" name="Straight Arrow Connector 7"/>
              <p:cNvCxnSpPr>
                <a:stCxn id="7" idx="1"/>
              </p:cNvCxnSpPr>
              <p:nvPr/>
            </p:nvCxnSpPr>
            <p:spPr>
              <a:xfrm flipH="1" flipV="1">
                <a:off x="2209800" y="2179261"/>
                <a:ext cx="4191000" cy="62375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>
                <a:stCxn id="7" idx="1"/>
              </p:cNvCxnSpPr>
              <p:nvPr/>
            </p:nvCxnSpPr>
            <p:spPr>
              <a:xfrm flipH="1">
                <a:off x="3555152" y="2803014"/>
                <a:ext cx="2845648" cy="100698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Rectangle 14"/>
            <p:cNvSpPr/>
            <p:nvPr/>
          </p:nvSpPr>
          <p:spPr>
            <a:xfrm>
              <a:off x="206114" y="4953000"/>
              <a:ext cx="855688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result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condition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 ?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true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 :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false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378314" y="4342373"/>
              <a:ext cx="248337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ternary 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statement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7" name="Straight Arrow Connector 16"/>
            <p:cNvCxnSpPr>
              <a:stCxn id="16" idx="1"/>
            </p:cNvCxnSpPr>
            <p:nvPr/>
          </p:nvCxnSpPr>
          <p:spPr>
            <a:xfrm flipH="1">
              <a:off x="3733800" y="4527039"/>
              <a:ext cx="2644514" cy="42596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786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выполнения. 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12" name="Group 11"/>
          <p:cNvGrpSpPr/>
          <p:nvPr/>
        </p:nvGrpSpPr>
        <p:grpSpPr>
          <a:xfrm>
            <a:off x="244214" y="1219200"/>
            <a:ext cx="8655572" cy="2554545"/>
            <a:chOff x="244214" y="1219200"/>
            <a:chExt cx="8655572" cy="2554545"/>
          </a:xfrm>
        </p:grpSpPr>
        <p:sp>
          <p:nvSpPr>
            <p:cNvPr id="4" name="Rectangle 3"/>
            <p:cNvSpPr/>
            <p:nvPr/>
          </p:nvSpPr>
          <p:spPr>
            <a:xfrm>
              <a:off x="244214" y="1219200"/>
              <a:ext cx="78486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object foo = "Hello,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(foo is "Hello,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world!")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("Hello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world!");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/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(foo is string s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 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791200" y="2362200"/>
              <a:ext cx="310858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Pattern matching C# 7.0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flipH="1" flipV="1">
              <a:off x="3429000" y="1905000"/>
              <a:ext cx="2362200" cy="64186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7" idx="1"/>
            </p:cNvCxnSpPr>
            <p:nvPr/>
          </p:nvCxnSpPr>
          <p:spPr>
            <a:xfrm flipH="1">
              <a:off x="2743200" y="2546866"/>
              <a:ext cx="3048000" cy="805934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58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выполнения. 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switch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85750" y="1295400"/>
            <a:ext cx="8572500" cy="3508653"/>
            <a:chOff x="371475" y="1295400"/>
            <a:chExt cx="8572500" cy="3508653"/>
          </a:xfrm>
        </p:grpSpPr>
        <p:sp>
          <p:nvSpPr>
            <p:cNvPr id="4" name="Rectangle 3"/>
            <p:cNvSpPr/>
            <p:nvPr/>
          </p:nvSpPr>
          <p:spPr>
            <a:xfrm>
              <a:off x="371475" y="1489591"/>
              <a:ext cx="7848600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switch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([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heck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case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[test1]: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case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[test2]: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default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295775" y="1295400"/>
              <a:ext cx="4648200" cy="35086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Каждый блок кода в операторе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switch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должен заканчиваться оператором, который явно завершает конструкцию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([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]).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Если опустить этот оператор, в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озникнет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ошибка компиляции. В качестве таких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операторов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можно использовать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:</a:t>
              </a:r>
              <a:endPara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lvl="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break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 </a:t>
              </a:r>
            </a:p>
            <a:p>
              <a:pPr marL="285750" lvl="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throw;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28575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goto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ase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testX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];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28575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return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461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Основы типов. Примитивные 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Целочисленные типы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376229"/>
              </p:ext>
            </p:extLst>
          </p:nvPr>
        </p:nvGraphicFramePr>
        <p:xfrm>
          <a:off x="304800" y="990600"/>
          <a:ext cx="8534400" cy="472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19200"/>
                <a:gridCol w="2057400"/>
                <a:gridCol w="5257800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</a:t>
                      </a:r>
                      <a:r>
                        <a:rPr lang="ru-RU" sz="1600" b="1" baseline="0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sbyte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System.SByte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–128 to 127</a:t>
                      </a:r>
                      <a:endParaRPr lang="cs-CZ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byte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System.Byte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255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short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System.Int16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–32,768 to 32,767</a:t>
                      </a:r>
                      <a:endParaRPr lang="fi-FI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ushort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System.UInt16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65,53</a:t>
                      </a:r>
                      <a:r>
                        <a:rPr lang="ru-RU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int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System.Int32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–2,147,483,648 to 2,147,483,647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uint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System.UInt32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4,294,967,295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long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System.Int64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–9,223,372,036,854,775,808 to 9,223,372,036,854,775,807 </a:t>
                      </a:r>
                      <a:endParaRPr lang="is-I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8768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ulong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System.UInt64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18,446,744,073,709,551,615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char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System.Char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65,535 (U+0000 to </a:t>
                      </a: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U+ffff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)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04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выполнения. Операторы 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switch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2875" y="762000"/>
            <a:ext cx="885825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Control control = 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TextBox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switch (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control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TextBox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             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t.Multiline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c when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c.DropDownStyle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== </a:t>
            </a:r>
            <a:r>
              <a:rPr lang="ru-RU" sz="1600" b="1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b="1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ComboBoxStyle.DropDown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c.Items.Count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           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c.SelectedItem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default: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("Unknown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");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null: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throw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ArgumentNullException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nameof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(control));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5715001" y="990600"/>
            <a:ext cx="32861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Pattern matching C# 7.0</a:t>
            </a:r>
            <a:endParaRPr lang="en-US" dirty="0"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8" name="Straight Arrow Connector 7"/>
          <p:cNvCxnSpPr>
            <a:stCxn id="7" idx="2"/>
          </p:cNvCxnSpPr>
          <p:nvPr/>
        </p:nvCxnSpPr>
        <p:spPr>
          <a:xfrm flipH="1">
            <a:off x="2514602" y="1359932"/>
            <a:ext cx="4843461" cy="39266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5105400" y="1359932"/>
            <a:ext cx="2252663" cy="130706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29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потоком выполнения</a:t>
            </a:r>
            <a:r>
              <a:rPr lang="en-US" dirty="0" smtClean="0"/>
              <a:t>. </a:t>
            </a:r>
            <a:r>
              <a:rPr lang="ru-RU" dirty="0" smtClean="0"/>
              <a:t>Операторы циклов </a:t>
            </a:r>
            <a:r>
              <a:rPr lang="en-US" dirty="0" smtClean="0"/>
              <a:t>while </a:t>
            </a:r>
            <a:r>
              <a:rPr lang="ru-RU" dirty="0" smtClean="0"/>
              <a:t>и </a:t>
            </a:r>
            <a:r>
              <a:rPr lang="en-US" dirty="0" smtClean="0"/>
              <a:t>do</a:t>
            </a:r>
            <a:endParaRPr lang="ru-RU" dirty="0"/>
          </a:p>
        </p:txBody>
      </p:sp>
      <p:grpSp>
        <p:nvGrpSpPr>
          <p:cNvPr id="9" name="Group 8"/>
          <p:cNvGrpSpPr/>
          <p:nvPr/>
        </p:nvGrpSpPr>
        <p:grpSpPr>
          <a:xfrm>
            <a:off x="209550" y="762000"/>
            <a:ext cx="8729662" cy="4587554"/>
            <a:chOff x="209550" y="762000"/>
            <a:chExt cx="8729662" cy="4587554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Iteration </a:t>
              </a:r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обычно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называются циклами; они выполняют содержащуюся инструкцию несколько раз на основе какого-либо условия или для выполнения заданного фрагмента кода для каждого элемента в последовательности данных.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09550" y="2117804"/>
              <a:ext cx="4572000" cy="12003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while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([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condition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3452812" y="2117804"/>
              <a:ext cx="54864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 (!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reader.EndOfStream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 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reader.ReadLine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66700" y="3533672"/>
              <a:ext cx="270510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</a:t>
              </a:r>
              <a:endPara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while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452812" y="3533672"/>
              <a:ext cx="5334000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 k;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/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 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("Press x to exit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");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k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Console.ReadKey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().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KeyChar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 (k != 'x');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641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потоком выполнения</a:t>
            </a:r>
            <a:r>
              <a:rPr lang="en-US" dirty="0" smtClean="0"/>
              <a:t>. </a:t>
            </a:r>
            <a:r>
              <a:rPr lang="ru-RU" dirty="0" smtClean="0"/>
              <a:t>Операторы циклов.</a:t>
            </a:r>
            <a:r>
              <a:rPr lang="en-US" dirty="0" smtClean="0"/>
              <a:t> C-Style </a:t>
            </a:r>
            <a:r>
              <a:rPr lang="ru-RU" dirty="0" smtClean="0"/>
              <a:t>циклы</a:t>
            </a:r>
            <a:r>
              <a:rPr lang="en-US" dirty="0" smtClean="0"/>
              <a:t> for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6200" y="812840"/>
            <a:ext cx="8858250" cy="5352633"/>
            <a:chOff x="-38100" y="1041440"/>
            <a:chExt cx="8858250" cy="5352633"/>
          </a:xfrm>
        </p:grpSpPr>
        <p:sp>
          <p:nvSpPr>
            <p:cNvPr id="4" name="Rectangle 3"/>
            <p:cNvSpPr/>
            <p:nvPr/>
          </p:nvSpPr>
          <p:spPr>
            <a:xfrm>
              <a:off x="95250" y="1041440"/>
              <a:ext cx="872490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counte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rV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ariable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=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starting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alue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[condition]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counter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M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odification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-38100" y="2362200"/>
              <a:ext cx="8724899" cy="4031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2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also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available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here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101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потоком выполнения</a:t>
            </a:r>
            <a:r>
              <a:rPr lang="en-US" dirty="0" smtClean="0"/>
              <a:t>. </a:t>
            </a:r>
            <a:r>
              <a:rPr lang="ru-RU" dirty="0" smtClean="0"/>
              <a:t>Операторы циклов.</a:t>
            </a:r>
            <a:r>
              <a:rPr lang="en-US" dirty="0" smtClean="0"/>
              <a:t> </a:t>
            </a:r>
            <a:r>
              <a:rPr lang="ru-RU" dirty="0" smtClean="0"/>
              <a:t>Итерирование по коллекции </a:t>
            </a:r>
            <a:r>
              <a:rPr lang="mr-IN" dirty="0" smtClean="0"/>
              <a:t>–</a:t>
            </a:r>
            <a:r>
              <a:rPr lang="ru-RU" dirty="0" smtClean="0"/>
              <a:t> цикл</a:t>
            </a:r>
            <a:r>
              <a:rPr lang="en-US" dirty="0" smtClean="0"/>
              <a:t> </a:t>
            </a:r>
            <a:r>
              <a:rPr lang="en-US" dirty="0" err="1" smtClean="0"/>
              <a:t>foreach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09550" y="812840"/>
            <a:ext cx="872490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itemType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iterationVariable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 collection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Code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to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loop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string[] messages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GetMessagesFromSomewhere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(string message in messages)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(message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 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0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</a:t>
            </a:r>
            <a:r>
              <a:rPr lang="en-US" dirty="0" smtClean="0"/>
              <a:t>. </a:t>
            </a:r>
            <a:r>
              <a:rPr lang="ru-RU" dirty="0" smtClean="0"/>
              <a:t>Операторы</a:t>
            </a:r>
            <a:r>
              <a:rPr lang="en-US" dirty="0" smtClean="0"/>
              <a:t> </a:t>
            </a:r>
            <a:r>
              <a:rPr lang="ru-RU" dirty="0" err="1" smtClean="0"/>
              <a:t>break</a:t>
            </a:r>
            <a:r>
              <a:rPr lang="ru-RU" dirty="0" smtClean="0"/>
              <a:t>, </a:t>
            </a:r>
            <a:r>
              <a:rPr lang="ru-RU" dirty="0" err="1" smtClean="0"/>
              <a:t>continue</a:t>
            </a:r>
            <a:r>
              <a:rPr lang="ru-RU" dirty="0" smtClean="0"/>
              <a:t>, </a:t>
            </a:r>
            <a:r>
              <a:rPr lang="en-US" dirty="0" err="1" smtClean="0"/>
              <a:t>goto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228600" y="762000"/>
            <a:ext cx="8686800" cy="3910349"/>
            <a:chOff x="228600" y="762000"/>
            <a:chExt cx="8686800" cy="3910349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Jump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способ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явно передать управление, что может означать различные вещи: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можете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перейти к следующей итерации цикла или полностью выйти из цикла, вернуться из метода, выбросить исключение и т.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д. 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117804"/>
              <a:ext cx="86106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{ 1, 2, 3, 4, 5, 6, 7, 8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oldNumbers.Length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&gt;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] == 5)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break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}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08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</a:t>
            </a:r>
            <a:r>
              <a:rPr lang="ru-RU" dirty="0" smtClean="0"/>
              <a:t>выполнения</a:t>
            </a:r>
            <a:r>
              <a:rPr lang="en-US" dirty="0" smtClean="0"/>
              <a:t>. </a:t>
            </a:r>
            <a:r>
              <a:rPr lang="ru-RU" dirty="0" smtClean="0"/>
              <a:t>Операторы</a:t>
            </a:r>
            <a:r>
              <a:rPr lang="en-US" dirty="0" smtClean="0"/>
              <a:t> </a:t>
            </a:r>
            <a:r>
              <a:rPr lang="ru-RU" dirty="0" err="1" smtClean="0"/>
              <a:t>break</a:t>
            </a:r>
            <a:r>
              <a:rPr lang="ru-RU" dirty="0" smtClean="0"/>
              <a:t>, </a:t>
            </a:r>
            <a:r>
              <a:rPr lang="ru-RU" dirty="0" err="1" smtClean="0"/>
              <a:t>continue</a:t>
            </a:r>
            <a:r>
              <a:rPr lang="ru-RU" dirty="0" smtClean="0"/>
              <a:t>, </a:t>
            </a:r>
            <a:r>
              <a:rPr lang="en-US" dirty="0" err="1" smtClean="0"/>
              <a:t>goto</a:t>
            </a:r>
            <a:endParaRPr lang="ru-RU" dirty="0"/>
          </a:p>
        </p:txBody>
      </p:sp>
      <p:sp>
        <p:nvSpPr>
          <p:cNvPr id="5" name="Rectangle 4"/>
          <p:cNvSpPr/>
          <p:nvPr/>
        </p:nvSpPr>
        <p:spPr>
          <a:xfrm>
            <a:off x="266700" y="838200"/>
            <a:ext cx="8610600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{ 1, 2, 3, 4, 5, 6, 7, 8 };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while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oldNumbers.Length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&gt;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] == 5)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continue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7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выполнения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63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Exception handling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выполняется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блочно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-управляемым образом, когда область кода, называемая защищенным блоком, имеет связанные блоки обработчика исключений для типов исключений, которые она готова обрабатывать. Помимо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отки исключения,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может быть указан блок, который выполняется независимо от результата защищенного блока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finally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5624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выполнения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63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Resource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management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обеспечивает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правильный подход к использованию ресурсов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независимо от того, что происходит во время выполнения кода. Оператор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using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предоставляет средство для использования структурированного подхода при работе с ресурсами путем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назначения ресурса блока,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гарантируя, что ресурс очищается независимо от того, как элемент управления покидает этот блок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8225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выполнения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Locks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способ координации выполнения параллельного кода.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Выполнение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операции над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объектом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использование блокировки (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гарантирует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что никакой другой код не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сможет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выполняться до тех пор, пока удерживается блокировка. Это позволяет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структурировать выполнение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операций, которые касаются объекта, предотвращая несогласованные состояния.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4798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потоком выполнения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17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and unchecked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contexts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проверяемый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непроверяемый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контексты для управления арифметическим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переполнением. Существуют в виде синтаксиса выражения и синтаксиса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оператора на основе блока.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528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Основы типов. Примитивные 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ипы с плавающей точкой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149489"/>
              </p:ext>
            </p:extLst>
          </p:nvPr>
        </p:nvGraphicFramePr>
        <p:xfrm>
          <a:off x="304800" y="990600"/>
          <a:ext cx="8534399" cy="149352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90600"/>
                <a:gridCol w="1524000"/>
                <a:gridCol w="3429000"/>
                <a:gridCol w="2590799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4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Точность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float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System.Single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±1.5 × 10^-45 to ±3.4 × 10^38 </a:t>
                      </a:r>
                      <a:endParaRPr lang="mr-IN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23 bits </a:t>
                      </a:r>
                      <a:endParaRPr lang="ru-RU" sz="1400" kern="1200" dirty="0" smtClean="0">
                        <a:solidFill>
                          <a:schemeClr val="dk1"/>
                        </a:solidFill>
                        <a:effectLst/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(~7 decimal digits)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double 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System.Double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±5.0 × 10^-324 to ±1.7 × 10^308 </a:t>
                      </a:r>
                      <a:endParaRPr lang="nb-NO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52 bits </a:t>
                      </a:r>
                      <a:endParaRPr lang="ru-RU" sz="1400" kern="1200" dirty="0" smtClean="0">
                        <a:solidFill>
                          <a:schemeClr val="dk1"/>
                        </a:solidFill>
                        <a:effectLst/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(~15 decimal digits)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743200"/>
            <a:ext cx="5372101" cy="309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98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Массивы в С</a:t>
            </a:r>
            <a:r>
              <a:rPr lang="en-US" sz="4400" b="1" dirty="0">
                <a:solidFill>
                  <a:schemeClr val="accent2">
                    <a:lumMod val="50000"/>
                  </a:schemeClr>
                </a:solidFill>
              </a:rPr>
              <a:t>#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5807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1" y="778001"/>
            <a:ext cx="8726607" cy="110290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 представляет собой набор объектов, которые сгруппированы вместе и управляются как единое целое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массив?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1" y="1949234"/>
            <a:ext cx="8726607" cy="654557"/>
          </a:xfrm>
          <a:custGeom>
            <a:avLst/>
            <a:gdLst>
              <a:gd name="connsiteX0" fmla="*/ 0 w 7543800"/>
              <a:gd name="connsiteY0" fmla="*/ 56538 h 339224"/>
              <a:gd name="connsiteX1" fmla="*/ 56538 w 7543800"/>
              <a:gd name="connsiteY1" fmla="*/ 0 h 339224"/>
              <a:gd name="connsiteX2" fmla="*/ 7487262 w 7543800"/>
              <a:gd name="connsiteY2" fmla="*/ 0 h 339224"/>
              <a:gd name="connsiteX3" fmla="*/ 7543800 w 7543800"/>
              <a:gd name="connsiteY3" fmla="*/ 56538 h 339224"/>
              <a:gd name="connsiteX4" fmla="*/ 7543800 w 7543800"/>
              <a:gd name="connsiteY4" fmla="*/ 282686 h 339224"/>
              <a:gd name="connsiteX5" fmla="*/ 7487262 w 7543800"/>
              <a:gd name="connsiteY5" fmla="*/ 339224 h 339224"/>
              <a:gd name="connsiteX6" fmla="*/ 56538 w 7543800"/>
              <a:gd name="connsiteY6" fmla="*/ 339224 h 339224"/>
              <a:gd name="connsiteX7" fmla="*/ 0 w 7543800"/>
              <a:gd name="connsiteY7" fmla="*/ 282686 h 339224"/>
              <a:gd name="connsiteX8" fmla="*/ 0 w 7543800"/>
              <a:gd name="connsiteY8" fmla="*/ 56538 h 33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339224">
                <a:moveTo>
                  <a:pt x="0" y="56538"/>
                </a:moveTo>
                <a:cubicBezTo>
                  <a:pt x="0" y="25313"/>
                  <a:pt x="25313" y="0"/>
                  <a:pt x="56538" y="0"/>
                </a:cubicBezTo>
                <a:lnTo>
                  <a:pt x="7487262" y="0"/>
                </a:lnTo>
                <a:cubicBezTo>
                  <a:pt x="7518487" y="0"/>
                  <a:pt x="7543800" y="25313"/>
                  <a:pt x="7543800" y="56538"/>
                </a:cubicBezTo>
                <a:lnTo>
                  <a:pt x="7543800" y="282686"/>
                </a:lnTo>
                <a:cubicBezTo>
                  <a:pt x="7543800" y="313911"/>
                  <a:pt x="7518487" y="339224"/>
                  <a:pt x="7487262" y="339224"/>
                </a:cubicBezTo>
                <a:lnTo>
                  <a:pt x="56538" y="339224"/>
                </a:lnTo>
                <a:cubicBezTo>
                  <a:pt x="25313" y="339224"/>
                  <a:pt x="0" y="313911"/>
                  <a:pt x="0" y="282686"/>
                </a:cubicBezTo>
                <a:lnTo>
                  <a:pt x="0" y="56538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85140" tIns="85140" rIns="85140" bIns="85140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 имеют следующие характеристики:</a:t>
            </a:r>
          </a:p>
        </p:txBody>
      </p:sp>
      <p:sp>
        <p:nvSpPr>
          <p:cNvPr id="8" name="Freeform 7"/>
          <p:cNvSpPr/>
          <p:nvPr/>
        </p:nvSpPr>
        <p:spPr>
          <a:xfrm>
            <a:off x="208696" y="2658521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элемент в массиве содержит значение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1" y="3260293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Индексируются с нуля </a:t>
            </a:r>
          </a:p>
        </p:txBody>
      </p:sp>
      <p:sp>
        <p:nvSpPr>
          <p:cNvPr id="10" name="Freeform 9"/>
          <p:cNvSpPr/>
          <p:nvPr/>
        </p:nvSpPr>
        <p:spPr>
          <a:xfrm>
            <a:off x="226951" y="3862065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Длина массива это общее число элементов, которое он может содержать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1" y="4463837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Нижняя граница массива индекс его первого элемента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1" y="5051526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Могут быть одномерными, многомерными или непрямоугольные</a:t>
            </a:r>
          </a:p>
        </p:txBody>
      </p:sp>
      <p:sp>
        <p:nvSpPr>
          <p:cNvPr id="13" name="Freeform 12"/>
          <p:cNvSpPr/>
          <p:nvPr/>
        </p:nvSpPr>
        <p:spPr>
          <a:xfrm>
            <a:off x="226951" y="5638800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Ранг массива это число измерений в массиве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447800"/>
            <a:ext cx="8726607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arrayName;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int[5]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{ 1, 2, 3, 4, 5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0" y="685800"/>
            <a:ext cx="8726607" cy="54447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Одномерные </a:t>
            </a:r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(single, sz) </a:t>
            </a:r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105399" y="3581400"/>
            <a:ext cx="3848157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не инициализировать элементы массива, компилятор C# инициализирует их автоматически при его создании с помощью ключевого слова new значениями по умолчанию для его базового типа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317559" y="762000"/>
            <a:ext cx="8597900" cy="5410200"/>
            <a:chOff x="317500" y="781844"/>
            <a:chExt cx="8597900" cy="4780756"/>
          </a:xfrm>
        </p:grpSpPr>
        <p:sp>
          <p:nvSpPr>
            <p:cNvPr id="5" name="Flowchart: Document 4"/>
            <p:cNvSpPr/>
            <p:nvPr/>
          </p:nvSpPr>
          <p:spPr>
            <a:xfrm>
              <a:off x="317500" y="781844"/>
              <a:ext cx="8597900" cy="9585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[] squares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[10];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squares[1] = 1;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42628" y="2749795"/>
              <a:ext cx="1197764" cy="326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Consolas" pitchFamily="49" charset="0"/>
                  <a:cs typeface="Consolas" pitchFamily="49" charset="0"/>
                </a:rPr>
                <a:t>squares</a:t>
              </a:r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995084" y="2089066"/>
              <a:ext cx="2024715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940392" y="2670142"/>
              <a:ext cx="1295400" cy="508000"/>
              <a:chOff x="4767915" y="1888073"/>
              <a:chExt cx="1295400" cy="508000"/>
            </a:xfrm>
          </p:grpSpPr>
          <p:sp>
            <p:nvSpPr>
              <p:cNvPr id="31" name="Rectangle 3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Connector 8"/>
            <p:cNvCxnSpPr>
              <a:stCxn id="31" idx="0"/>
              <a:endCxn id="7" idx="1"/>
            </p:cNvCxnSpPr>
            <p:nvPr/>
          </p:nvCxnSpPr>
          <p:spPr>
            <a:xfrm flipV="1">
              <a:off x="2588092" y="2326139"/>
              <a:ext cx="1406992" cy="34400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5110396" y="2839469"/>
              <a:ext cx="1981200" cy="272313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630522" y="301296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658877" y="2912976"/>
              <a:ext cx="2541256" cy="7371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/>
            <p:cNvSpPr/>
            <p:nvPr/>
          </p:nvSpPr>
          <p:spPr>
            <a:xfrm>
              <a:off x="6986820" y="1859197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18" name="Straight Connector 17"/>
            <p:cNvCxnSpPr>
              <a:stCxn id="11" idx="0"/>
              <a:endCxn id="17" idx="1"/>
            </p:cNvCxnSpPr>
            <p:nvPr/>
          </p:nvCxnSpPr>
          <p:spPr>
            <a:xfrm flipV="1">
              <a:off x="6278222" y="2096270"/>
              <a:ext cx="708598" cy="91669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0133" y="308230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30522" y="3680650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0x0001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00133" y="37499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12127" y="4253206"/>
              <a:ext cx="56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...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630522" y="481795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200133" y="48872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17559" y="762000"/>
            <a:ext cx="8597900" cy="5410200"/>
            <a:chOff x="317559" y="762000"/>
            <a:chExt cx="8597900" cy="5410200"/>
          </a:xfrm>
        </p:grpSpPr>
        <p:grpSp>
          <p:nvGrpSpPr>
            <p:cNvPr id="49" name="Group 48"/>
            <p:cNvGrpSpPr/>
            <p:nvPr/>
          </p:nvGrpSpPr>
          <p:grpSpPr>
            <a:xfrm>
              <a:off x="317559" y="762000"/>
              <a:ext cx="8597900" cy="5410200"/>
              <a:chOff x="317500" y="781844"/>
              <a:chExt cx="8597900" cy="4780756"/>
            </a:xfrm>
          </p:grpSpPr>
          <p:sp>
            <p:nvSpPr>
              <p:cNvPr id="5" name="Flowchart: Document 4"/>
              <p:cNvSpPr/>
              <p:nvPr/>
            </p:nvSpPr>
            <p:spPr>
              <a:xfrm>
                <a:off x="317500" y="781844"/>
                <a:ext cx="8597900" cy="958581"/>
              </a:xfrm>
              <a:prstGeom prst="flowChartDocument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string[] names = new string[10];</a:t>
                </a:r>
              </a:p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names[0] = 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Skit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;</a:t>
                </a: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892664" y="2749795"/>
                <a:ext cx="944489" cy="3263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onsolas" pitchFamily="49" charset="0"/>
                    <a:cs typeface="Consolas" pitchFamily="49" charset="0"/>
                  </a:rPr>
                  <a:t>names</a:t>
                </a:r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995084" y="2089066"/>
                <a:ext cx="2024715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[]</a:t>
                </a:r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1940392" y="2670142"/>
                <a:ext cx="1295400" cy="508000"/>
                <a:chOff x="4767915" y="1888073"/>
                <a:chExt cx="1295400" cy="50800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4767915" y="1888073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5334000" y="2057400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/>
              <p:cNvCxnSpPr>
                <a:stCxn id="31" idx="0"/>
                <a:endCxn id="7" idx="1"/>
              </p:cNvCxnSpPr>
              <p:nvPr/>
            </p:nvCxnSpPr>
            <p:spPr>
              <a:xfrm flipV="1">
                <a:off x="2588092" y="2326139"/>
                <a:ext cx="1406992" cy="344003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 9"/>
              <p:cNvSpPr/>
              <p:nvPr/>
            </p:nvSpPr>
            <p:spPr>
              <a:xfrm>
                <a:off x="5110396" y="2839469"/>
                <a:ext cx="1981200" cy="27231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30522" y="301296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658877" y="2912976"/>
                <a:ext cx="2541256" cy="73719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16"/>
              <p:cNvSpPr/>
              <p:nvPr/>
            </p:nvSpPr>
            <p:spPr>
              <a:xfrm>
                <a:off x="6986820" y="1859197"/>
                <a:ext cx="1828800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8" name="Straight Connector 17"/>
              <p:cNvCxnSpPr>
                <a:stCxn id="11" idx="0"/>
                <a:endCxn id="17" idx="1"/>
              </p:cNvCxnSpPr>
              <p:nvPr/>
            </p:nvCxnSpPr>
            <p:spPr>
              <a:xfrm flipV="1">
                <a:off x="6278222" y="2096270"/>
                <a:ext cx="708598" cy="91669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200133" y="308230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630522" y="3680650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200133" y="3749984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1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12127" y="4253206"/>
                <a:ext cx="5645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...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5630522" y="481795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200133" y="488729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9</a:t>
                </a:r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7520279" y="4042468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"Skit"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6202081" y="3474626"/>
              <a:ext cx="152400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>
              <a:stCxn id="24" idx="6"/>
              <a:endCxn id="22" idx="0"/>
            </p:cNvCxnSpPr>
            <p:nvPr/>
          </p:nvCxnSpPr>
          <p:spPr>
            <a:xfrm>
              <a:off x="6354481" y="3574321"/>
              <a:ext cx="1813498" cy="46814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0" y="1535942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int[,] table; // two-dimensional array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table = new int[10, 2];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. . .</a:t>
            </a: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[,,] cube = new int[3, 2, 5]; // three-dimensional array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0" y="762000"/>
            <a:ext cx="8726607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Многомерные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(multiple)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0" y="4165410"/>
            <a:ext cx="8726607" cy="1143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Type[ , , 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…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]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arrayName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= new Type[ Size1, Size2 , . . . ];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49" y="3498092"/>
            <a:ext cx="8726607" cy="52145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29" name="Group 16"/>
          <p:cNvGrpSpPr/>
          <p:nvPr/>
        </p:nvGrpSpPr>
        <p:grpSpPr>
          <a:xfrm>
            <a:off x="226952" y="781843"/>
            <a:ext cx="8688449" cy="5314157"/>
            <a:chOff x="226952" y="781843"/>
            <a:chExt cx="8688449" cy="5314157"/>
          </a:xfrm>
        </p:grpSpPr>
        <p:sp>
          <p:nvSpPr>
            <p:cNvPr id="30" name="Flowchart: Document 4"/>
            <p:cNvSpPr/>
            <p:nvPr/>
          </p:nvSpPr>
          <p:spPr>
            <a:xfrm>
              <a:off x="226952" y="781843"/>
              <a:ext cx="8688448" cy="108664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byte[,]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= new byte[3,4];</a:t>
              </a:r>
            </a:p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[1,2] = 1;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54199" y="2968160"/>
              <a:ext cx="14189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b="1" dirty="0"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32" name="Rounded Rectangle 45"/>
            <p:cNvSpPr/>
            <p:nvPr/>
          </p:nvSpPr>
          <p:spPr>
            <a:xfrm>
              <a:off x="3629119" y="2165134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[,]</a:t>
              </a:r>
            </a:p>
          </p:txBody>
        </p:sp>
        <p:grpSp>
          <p:nvGrpSpPr>
            <p:cNvPr id="33" name="Group 46"/>
            <p:cNvGrpSpPr/>
            <p:nvPr/>
          </p:nvGrpSpPr>
          <p:grpSpPr>
            <a:xfrm>
              <a:off x="1925751" y="2849995"/>
              <a:ext cx="1420558" cy="574884"/>
              <a:chOff x="5000129" y="1863309"/>
              <a:chExt cx="1295400" cy="508000"/>
            </a:xfrm>
          </p:grpSpPr>
          <p:sp>
            <p:nvSpPr>
              <p:cNvPr id="62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3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" name="Straight Connector 47"/>
            <p:cNvCxnSpPr>
              <a:stCxn id="62" idx="0"/>
            </p:cNvCxnSpPr>
            <p:nvPr/>
          </p:nvCxnSpPr>
          <p:spPr>
            <a:xfrm flipV="1">
              <a:off x="2636030" y="2433422"/>
              <a:ext cx="993089" cy="4165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49"/>
            <p:cNvSpPr/>
            <p:nvPr/>
          </p:nvSpPr>
          <p:spPr>
            <a:xfrm>
              <a:off x="4956568" y="3242937"/>
              <a:ext cx="3501632" cy="285306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Arrow Connector 52"/>
            <p:cNvCxnSpPr>
              <a:stCxn id="63" idx="6"/>
            </p:cNvCxnSpPr>
            <p:nvPr/>
          </p:nvCxnSpPr>
          <p:spPr>
            <a:xfrm>
              <a:off x="2719591" y="3137437"/>
              <a:ext cx="2469195" cy="290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53"/>
            <p:cNvSpPr/>
            <p:nvPr/>
          </p:nvSpPr>
          <p:spPr>
            <a:xfrm>
              <a:off x="6909908" y="1905000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54"/>
            <p:cNvCxnSpPr/>
            <p:nvPr/>
          </p:nvCxnSpPr>
          <p:spPr>
            <a:xfrm flipV="1">
              <a:off x="6477000" y="2173287"/>
              <a:ext cx="432908" cy="1396555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56"/>
            <p:cNvSpPr/>
            <p:nvPr/>
          </p:nvSpPr>
          <p:spPr>
            <a:xfrm>
              <a:off x="5373430" y="357522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3" y="3240213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1" name="Rectangle 71"/>
            <p:cNvSpPr/>
            <p:nvPr/>
          </p:nvSpPr>
          <p:spPr>
            <a:xfrm>
              <a:off x="6146291" y="3571961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2" name="Rectangle 72"/>
            <p:cNvSpPr/>
            <p:nvPr/>
          </p:nvSpPr>
          <p:spPr>
            <a:xfrm>
              <a:off x="6919152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3" name="Rectangle 73"/>
            <p:cNvSpPr/>
            <p:nvPr/>
          </p:nvSpPr>
          <p:spPr>
            <a:xfrm>
              <a:off x="7688646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4" name="Rectangle 74"/>
            <p:cNvSpPr/>
            <p:nvPr/>
          </p:nvSpPr>
          <p:spPr>
            <a:xfrm>
              <a:off x="5373430" y="43781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9" name="Rectangle 75"/>
            <p:cNvSpPr/>
            <p:nvPr/>
          </p:nvSpPr>
          <p:spPr>
            <a:xfrm>
              <a:off x="6146291" y="43748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1" name="Rectangle 76"/>
            <p:cNvSpPr/>
            <p:nvPr/>
          </p:nvSpPr>
          <p:spPr>
            <a:xfrm>
              <a:off x="6919152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52" name="Rectangle 77"/>
            <p:cNvSpPr/>
            <p:nvPr/>
          </p:nvSpPr>
          <p:spPr>
            <a:xfrm>
              <a:off x="7688646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6" name="Rectangle 78"/>
            <p:cNvSpPr/>
            <p:nvPr/>
          </p:nvSpPr>
          <p:spPr>
            <a:xfrm>
              <a:off x="5373430" y="52163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8" name="Rectangle 79"/>
            <p:cNvSpPr/>
            <p:nvPr/>
          </p:nvSpPr>
          <p:spPr>
            <a:xfrm>
              <a:off x="6146291" y="52130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9" name="Rectangle 80"/>
            <p:cNvSpPr/>
            <p:nvPr/>
          </p:nvSpPr>
          <p:spPr>
            <a:xfrm>
              <a:off x="6919152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0" name="Rectangle 81"/>
            <p:cNvSpPr/>
            <p:nvPr/>
          </p:nvSpPr>
          <p:spPr>
            <a:xfrm>
              <a:off x="7688646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56568" y="3653805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399768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Type [][] jaggedArray = new Type[10][];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jaggedArray[0] = new Type[5]; // Can specify different sizes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jaggedArray[1] = new Type[7];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JaggedArray[9] = new Type[21];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6944"/>
            <a:ext cx="8726606" cy="51614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Массивы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(jagged) </a:t>
            </a:r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массивов 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3429000"/>
            <a:ext cx="8726607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[][,] jaggedArray = new int[3][,]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{{1, 3}, {5, 7}},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{{0, 2}, {4, 6}, {8, 10}},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{{11, 22}, {99, 88}, {0, 9}}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226952" y="781843"/>
            <a:ext cx="8688448" cy="5314157"/>
            <a:chOff x="226952" y="781843"/>
            <a:chExt cx="8688448" cy="5314157"/>
          </a:xfrm>
        </p:grpSpPr>
        <p:sp>
          <p:nvSpPr>
            <p:cNvPr id="4" name="Flowchart: Document 4"/>
            <p:cNvSpPr/>
            <p:nvPr/>
          </p:nvSpPr>
          <p:spPr>
            <a:xfrm>
              <a:off x="226952" y="781843"/>
              <a:ext cx="8688448" cy="11552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[,] vectors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[3][];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vectors[0]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[4];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vectors[2]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[2];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26952" y="2968160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itchFamily="49" charset="0"/>
                  <a:cs typeface="Consolas" pitchFamily="49" charset="0"/>
                </a:rPr>
                <a:t>vectors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3101813" y="2036819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System.Int32[][]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338775" y="2849995"/>
              <a:ext cx="1420558" cy="574884"/>
              <a:chOff x="5000129" y="1863309"/>
              <a:chExt cx="1295400" cy="508000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Connector 47"/>
            <p:cNvCxnSpPr>
              <a:stCxn id="70" idx="0"/>
              <a:endCxn id="46" idx="1"/>
            </p:cNvCxnSpPr>
            <p:nvPr/>
          </p:nvCxnSpPr>
          <p:spPr>
            <a:xfrm flipV="1">
              <a:off x="2049054" y="2305106"/>
              <a:ext cx="1052759" cy="54488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3028866" y="3398111"/>
              <a:ext cx="1697877" cy="26978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53" name="Straight Arrow Connector 52"/>
            <p:cNvCxnSpPr>
              <a:stCxn id="71" idx="6"/>
              <a:endCxn id="50" idx="0"/>
            </p:cNvCxnSpPr>
            <p:nvPr/>
          </p:nvCxnSpPr>
          <p:spPr>
            <a:xfrm>
              <a:off x="2132615" y="3137437"/>
              <a:ext cx="1745190" cy="26067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ounded Rectangle 53"/>
            <p:cNvSpPr/>
            <p:nvPr/>
          </p:nvSpPr>
          <p:spPr>
            <a:xfrm>
              <a:off x="5554844" y="2032832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cxnSp>
          <p:nvCxnSpPr>
            <p:cNvPr id="55" name="Straight Connector 54"/>
            <p:cNvCxnSpPr>
              <a:stCxn id="57" idx="0"/>
              <a:endCxn id="54" idx="1"/>
            </p:cNvCxnSpPr>
            <p:nvPr/>
          </p:nvCxnSpPr>
          <p:spPr>
            <a:xfrm flipV="1">
              <a:off x="3936806" y="2301119"/>
              <a:ext cx="1618038" cy="125883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/>
            <p:cNvSpPr/>
            <p:nvPr/>
          </p:nvSpPr>
          <p:spPr>
            <a:xfrm>
              <a:off x="3445305" y="3559958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3445305" y="5343976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101813" y="3708559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445305" y="4436779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(null)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3853243" y="3747705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3847983" y="5539093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634683" y="3398111"/>
              <a:ext cx="3128317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930933" y="3381572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748998" y="3720562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521859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291353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060847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634683" y="5191382"/>
              <a:ext cx="1656670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930933" y="5174843"/>
              <a:ext cx="11881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</a:t>
              </a:r>
              <a:r>
                <a:rPr lang="en-US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 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748997" y="5513833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521858" y="5501830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cxnSp>
          <p:nvCxnSpPr>
            <p:cNvPr id="93" name="Straight Arrow Connector 92"/>
            <p:cNvCxnSpPr>
              <a:stCxn id="31" idx="6"/>
              <a:endCxn id="58" idx="1"/>
            </p:cNvCxnSpPr>
            <p:nvPr/>
          </p:nvCxnSpPr>
          <p:spPr>
            <a:xfrm flipV="1">
              <a:off x="4020367" y="3832656"/>
              <a:ext cx="1614316" cy="1474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2" idx="6"/>
              <a:endCxn id="87" idx="1"/>
            </p:cNvCxnSpPr>
            <p:nvPr/>
          </p:nvCxnSpPr>
          <p:spPr>
            <a:xfrm flipV="1">
              <a:off x="4015107" y="5625927"/>
              <a:ext cx="1619576" cy="1286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2" y="1277203"/>
            <a:ext cx="868844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mixed = new[] { 1, DateTime.Now, true, false, 1.2 };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52902"/>
            <a:ext cx="86884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Неявно типизированные массивы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2" y="2402006"/>
            <a:ext cx="8688448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int[]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 = new[] { 1, 10, 100, 1000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string[]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b = new[] { "hello", null, "world" }; </a:t>
            </a:r>
          </a:p>
        </p:txBody>
      </p:sp>
      <p:sp>
        <p:nvSpPr>
          <p:cNvPr id="8" name="Explosion 1 7"/>
          <p:cNvSpPr/>
          <p:nvPr/>
        </p:nvSpPr>
        <p:spPr>
          <a:xfrm>
            <a:off x="7239000" y="1004248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2" name="Flowchart: Document 11"/>
          <p:cNvSpPr/>
          <p:nvPr/>
        </p:nvSpPr>
        <p:spPr>
          <a:xfrm>
            <a:off x="226952" y="3956781"/>
            <a:ext cx="8688448" cy="2362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jagged array of strings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{"Luca", "Mads", "Luke", "Dinesh"},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{"Karen", "Suma", "Frances"}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};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4953000" y="2438400"/>
            <a:ext cx="39624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single-dimension jagged array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{1, 2, 3, 4},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{5, 6, 7, 8}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};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Основы типов. Примитивные 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Decimal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44511"/>
              </p:ext>
            </p:extLst>
          </p:nvPr>
        </p:nvGraphicFramePr>
        <p:xfrm>
          <a:off x="304800" y="990600"/>
          <a:ext cx="85343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90600"/>
                <a:gridCol w="1828800"/>
                <a:gridCol w="3657600"/>
                <a:gridCol w="2057399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Точность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decimal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System.Decimal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±1.0 × 10^-28 to ±7.9 × 10^28 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28–29 </a:t>
                      </a:r>
                      <a:r>
                        <a:rPr lang="fi-FI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digits</a:t>
                      </a:r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fi-FI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58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4" name="Блок-схема: документ 3"/>
          <p:cNvSpPr/>
          <p:nvPr/>
        </p:nvSpPr>
        <p:spPr>
          <a:xfrm>
            <a:off x="226951" y="1219200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 = new string[3]{"one", "two", "three"};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strings;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stringsAgain = new string[3];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stringsAgain = (string[])objects;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08696" y="713096"/>
            <a:ext cx="8744862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типов в массивах</a:t>
            </a:r>
          </a:p>
        </p:txBody>
      </p:sp>
      <p:sp>
        <p:nvSpPr>
          <p:cNvPr id="6" name="Rounded Rectangle 4"/>
          <p:cNvSpPr/>
          <p:nvPr/>
        </p:nvSpPr>
        <p:spPr>
          <a:xfrm>
            <a:off x="226951" y="31242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CLR не допускает приведение массивов с элементами значимых типов к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другому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886200"/>
            <a:ext cx="8726606" cy="13335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int[3] { 1, 2, 3 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integers;//CTE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5257800"/>
            <a:ext cx="8726607" cy="1085566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int[5];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object[integers.Length];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Array.Copy(integers, objects, integers.Length);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Explosion 1 7"/>
          <p:cNvSpPr/>
          <p:nvPr/>
        </p:nvSpPr>
        <p:spPr>
          <a:xfrm>
            <a:off x="5029200" y="38100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3500839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и возврат массивов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1" y="7620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передается в метод всегда по ссылке, а метод может модифицировать элементы в массиве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6951" y="17526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Отдельные методы могут возвращать ссылку на массив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2667000"/>
            <a:ext cx="8726607" cy="1371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метод создает и инициализирует массив, возвращение ссылки на массив не вызывает проблем; если же нужно, чтобы метод возвращал ссылку на внутренний</a:t>
            </a: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массив, ассоциированный с полем, сначала необходимо решить, вправе ли вызывающая программа иметь доступ к этому массиву</a:t>
            </a:r>
          </a:p>
        </p:txBody>
      </p:sp>
    </p:spTree>
    <p:extLst>
      <p:ext uri="{BB962C8B-B14F-4D97-AF65-F5344CB8AC3E}">
        <p14:creationId xmlns:p14="http://schemas.microsoft.com/office/powerpoint/2010/main" val="9956955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Символы, строки и работа с текстом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8201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</a:t>
            </a:r>
          </a:p>
        </p:txBody>
      </p:sp>
      <p:graphicFrame>
        <p:nvGraphicFramePr>
          <p:cNvPr id="5" name="Group 182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52176365"/>
              </p:ext>
            </p:extLst>
          </p:nvPr>
        </p:nvGraphicFramePr>
        <p:xfrm>
          <a:off x="266700" y="762000"/>
          <a:ext cx="8610600" cy="538696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1189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39870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Действие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ru-RU" sz="17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GetUnicodeCategory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 возвращает элементы перечисления UnicodeCategory, описывающего категорию символа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IsLetter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IsPunctuation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знаком препинания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IsSeparator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разделителем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нижнем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верхнем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нижнему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верхнему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IsControl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управляющим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IsLetterOrDigit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 или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IsNumber</a:t>
                      </a:r>
                      <a:endParaRPr kumimoji="0" lang="en-US" sz="17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или шестнадцатеричной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8025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Символы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double d = Char.GetNumericValue('\u0033');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Console.WriteLine(d.ToString());//3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‘\u00bc’ is the “vulgar fraction one quarter ('¼')”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Char.GetNumericValue('\u00bc');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Console.WriteLine(d.ToString());//0.25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‘A’ is the “Latin capital letter A”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Char.GetNumericValue('A');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Console.WriteLine(d.ToString());//-1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3505200"/>
            <a:ext cx="8726607" cy="2743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 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n;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(char)65;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(int)c;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Convert.ToChar(65);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Convert.ToInt32(c);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</p:txBody>
      </p:sp>
    </p:spTree>
    <p:extLst>
      <p:ext uri="{BB962C8B-B14F-4D97-AF65-F5344CB8AC3E}">
        <p14:creationId xmlns:p14="http://schemas.microsoft.com/office/powerpoint/2010/main" val="22674221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2" y="16764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>
              <a:spcBef>
                <a:spcPct val="20000"/>
              </a:spcBef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класса String достаточно много конструкторов,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позволяющих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задать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строку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73591" y="762000"/>
            <a:ext cx="867996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Блок-схема: документ 17"/>
          <p:cNvSpPr/>
          <p:nvPr/>
        </p:nvSpPr>
        <p:spPr>
          <a:xfrm>
            <a:off x="5638800" y="762000"/>
            <a:ext cx="33147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</a:p>
        </p:txBody>
      </p:sp>
      <p:sp>
        <p:nvSpPr>
          <p:cNvPr id="23" name="Блок-схема: документ 22"/>
          <p:cNvSpPr/>
          <p:nvPr/>
        </p:nvSpPr>
        <p:spPr>
          <a:xfrm>
            <a:off x="226952" y="2438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string(' ', 20);</a:t>
            </a:r>
          </a:p>
        </p:txBody>
      </p:sp>
      <p:sp>
        <p:nvSpPr>
          <p:cNvPr id="24" name="Блок-схема: документ 23"/>
          <p:cNvSpPr/>
          <p:nvPr/>
        </p:nvSpPr>
        <p:spPr>
          <a:xfrm>
            <a:off x="4191000" y="2815988"/>
            <a:ext cx="47625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a = { 'a', 'b', 'c', 'd', 'e' };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string(a);</a:t>
            </a:r>
          </a:p>
        </p:txBody>
      </p:sp>
      <p:sp>
        <p:nvSpPr>
          <p:cNvPr id="25" name="Блок-схема: документ 24"/>
          <p:cNvSpPr/>
          <p:nvPr/>
        </p:nvSpPr>
        <p:spPr>
          <a:xfrm>
            <a:off x="226952" y="3585950"/>
            <a:ext cx="8726606" cy="90985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"Hi\r\nthere.";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"Hi" + Environment.NewLine + "there.";</a:t>
            </a:r>
          </a:p>
        </p:txBody>
      </p:sp>
      <p:sp>
        <p:nvSpPr>
          <p:cNvPr id="26" name="Блок-схема: документ 25"/>
          <p:cNvSpPr/>
          <p:nvPr/>
        </p:nvSpPr>
        <p:spPr>
          <a:xfrm>
            <a:off x="226952" y="46482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"С:\\Windows\\System32\\Notepad.exe";</a:t>
            </a:r>
          </a:p>
        </p:txBody>
      </p:sp>
      <p:sp>
        <p:nvSpPr>
          <p:cNvPr id="27" name="Блок-схема: документ 26"/>
          <p:cNvSpPr/>
          <p:nvPr/>
        </p:nvSpPr>
        <p:spPr>
          <a:xfrm>
            <a:off x="226952" y="5486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@"C:\Windows\System32\Notepad.exe";</a:t>
            </a:r>
            <a:r>
              <a:rPr lang="arn-CL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//verbatim strings</a:t>
            </a:r>
          </a:p>
        </p:txBody>
      </p:sp>
      <p:sp>
        <p:nvSpPr>
          <p:cNvPr id="12" name="Explosion 1 7"/>
          <p:cNvSpPr/>
          <p:nvPr/>
        </p:nvSpPr>
        <p:spPr>
          <a:xfrm>
            <a:off x="4068170" y="4572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12938061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487453"/>
              </p:ext>
            </p:extLst>
          </p:nvPr>
        </p:nvGraphicFramePr>
        <p:xfrm>
          <a:off x="266699" y="8382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двух строк в лексикографическом (алфавитном) порядке. Разные реализации метода </a:t>
                      </a:r>
                      <a:r>
                        <a:rPr lang="ru-RU" sz="1800" kern="1200" noProof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позволяют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сравнивать строки с учетом, или без учета регистра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CompareTo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текущего экземпляра строки с другой 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Concat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произвольного числа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Copy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Создание копии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Empty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(статическое поле)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Открытое статическое поле, представляющее пустую строку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Форматирование строки в соответствии с заданным форматом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3654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60293051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IndexOfAny,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LastIndexOfAny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любого символа из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Insert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Вставка подстроки в заданную позицию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Join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массива строк в единую строку. Между элементами массива вставляются разделители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длину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3081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005059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PadLeft,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PadRigth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Выравнивают строки по левому или, соответственно, правому краю путем вставки нужного числа пробелов в начале, или в конце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подстроки из заданной позиции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Замена всех вхождений заданной подстроки, или символа новыми подстрокой, или символом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Split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Разделяет строку на элементы, используя разные разделители. Результаты помещаются в массив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Возвращают true или false в зависимости от того, начинается, или заканчивается строка заданной подстрокой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33277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53586242"/>
              </p:ext>
            </p:extLst>
          </p:nvPr>
        </p:nvGraphicFramePr>
        <p:xfrm>
          <a:off x="266699" y="1524000"/>
          <a:ext cx="8610601" cy="3479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Substring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Выделение подстроки, начиная с заданной позиции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ToCharArray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Преобразует строку в массив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Преобразование строки к нижнему или,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соответственно, к верхнему регистру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Trim, TrimStart,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TrimEnd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пробелов в начале и конце строки, или только с начала, или только с конца соответственно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Основы типов. Примитивные 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Boolean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91824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bool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System.Boolean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false,true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29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26951" y="1600200"/>
            <a:ext cx="8726607" cy="3276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s = "Это текстовая строка, состоящая из семи слов.";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Console.WriteLine("Наличие подстроки \"текст\"? {0} ",s.Contains("текст"));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Console.WriteLine("Вставка \"{0}\"", s.Insert(4, "большая 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 символов",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Console.WriteLine("Удаление:\"{0}\"", s.Remove(4, 10));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Console.WriteLine("Замена: \"{0}\"", s.Replace("семи", "нескольких"));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Console.WriteLine("Подстрока: \"{0}\"", s.Substring(4,5));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 верхний регистр: {0}", s.ToUpper());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Console.WriteLine("Вхождение \"текст\": {0}", s.IndexOf("текст"));</a:t>
            </a:r>
          </a:p>
          <a:p>
            <a:pPr marL="179388" algn="just"/>
            <a:endParaRPr lang="ru-RU" sz="16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Строки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175846" y="718707"/>
            <a:ext cx="8801159" cy="5181601"/>
            <a:chOff x="175846" y="718707"/>
            <a:chExt cx="8801159" cy="5181601"/>
          </a:xfrm>
        </p:grpSpPr>
        <p:sp>
          <p:nvSpPr>
            <p:cNvPr id="32" name="Flowchart: Document 4"/>
            <p:cNvSpPr/>
            <p:nvPr/>
          </p:nvSpPr>
          <p:spPr>
            <a:xfrm>
              <a:off x="175846" y="718707"/>
              <a:ext cx="8801159" cy="518160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= 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Connector 35"/>
            <p:cNvCxnSpPr>
              <a:stCxn id="40" idx="1"/>
            </p:cNvCxnSpPr>
            <p:nvPr/>
          </p:nvCxnSpPr>
          <p:spPr>
            <a:xfrm flipH="1" flipV="1">
              <a:off x="5535172" y="1587936"/>
              <a:ext cx="1367509" cy="3459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887472" y="1013052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9" name="Straight Arrow Connector 38"/>
            <p:cNvCxnSpPr>
              <a:endCxn id="38" idx="1"/>
            </p:cNvCxnSpPr>
            <p:nvPr/>
          </p:nvCxnSpPr>
          <p:spPr>
            <a:xfrm flipV="1">
              <a:off x="1306074" y="1300494"/>
              <a:ext cx="3581398" cy="54895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902681" y="1665622"/>
              <a:ext cx="1828800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65" name="Straight Arrow Connector 264"/>
            <p:cNvCxnSpPr>
              <a:endCxn id="38" idx="1"/>
            </p:cNvCxnSpPr>
            <p:nvPr/>
          </p:nvCxnSpPr>
          <p:spPr>
            <a:xfrm flipV="1">
              <a:off x="3505200" y="1300494"/>
              <a:ext cx="1382272" cy="151890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ectangle 265"/>
            <p:cNvSpPr/>
            <p:nvPr/>
          </p:nvSpPr>
          <p:spPr>
            <a:xfrm>
              <a:off x="4887472" y="3510003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"ab"</a:t>
              </a:r>
            </a:p>
          </p:txBody>
        </p:sp>
        <p:cxnSp>
          <p:nvCxnSpPr>
            <p:cNvPr id="271" name="Straight Arrow Connector 270"/>
            <p:cNvCxnSpPr>
              <a:endCxn id="266" idx="1"/>
            </p:cNvCxnSpPr>
            <p:nvPr/>
          </p:nvCxnSpPr>
          <p:spPr>
            <a:xfrm>
              <a:off x="2209800" y="3425543"/>
              <a:ext cx="2677672" cy="37190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1473651" y="2759125"/>
              <a:ext cx="4572000" cy="9787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void Do(string p)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p += 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b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cxnSp>
          <p:nvCxnSpPr>
            <p:cNvPr id="293" name="Straight Arrow Connector 292"/>
            <p:cNvCxnSpPr/>
            <p:nvPr/>
          </p:nvCxnSpPr>
          <p:spPr>
            <a:xfrm flipV="1">
              <a:off x="2667000" y="1319650"/>
              <a:ext cx="2220472" cy="295832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 rot="21166646">
              <a:off x="2648669" y="1246785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 rot="18890387">
              <a:off x="3809930" y="1761995"/>
              <a:ext cx="592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 rot="456914">
              <a:off x="3733715" y="3347266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 rot="18444081">
              <a:off x="2531969" y="3613687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4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92330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1600200"/>
            <a:ext cx="86884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source = "тучки небесные вечные странники";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separators = { ' ' };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string[] parts = source.Split(separators);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Console.WriteLine("Результат разбиения строки на части: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 (int i = 0; i &lt; parts.Length; i++)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Console.WriteLine(parts[i]);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result = String.Join(" | ", parts);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Результат сборки: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Console.WriteLine(result);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 использования методов разделения строки на элементы Split и слияние массива строк в единую строку Join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226952" y="5181600"/>
            <a:ext cx="86884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Тип string является неизменяемым (immutable) типом данных, таким образом, методы и операции, модифицирующие содержимое строк, на самом деле создают новые строки, копируя при необходимости содержимое старых</a:t>
            </a:r>
          </a:p>
        </p:txBody>
      </p:sp>
    </p:spTree>
    <p:extLst>
      <p:ext uri="{BB962C8B-B14F-4D97-AF65-F5344CB8AC3E}">
        <p14:creationId xmlns:p14="http://schemas.microsoft.com/office/powerpoint/2010/main" val="19750272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47483" y="762000"/>
            <a:ext cx="8706075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того, чтобы разрабатываемые классы были дружественными к пользователю, они должны предлагать средства для отображения своих строковых представлений в любом из форматов, которые могут понадобиться пользователю</a:t>
            </a:r>
          </a:p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исполняющей среде .NET определен стандартный способ достижения этого — интерфейс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IFormattable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3" y="2362200"/>
            <a:ext cx="875617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Применение форматной строки к примитивному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163946"/>
            <a:ext cx="8726606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decimal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d = 12.05667M;</a:t>
            </a:r>
          </a:p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int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i = 5;</a:t>
            </a:r>
          </a:p>
          <a:p>
            <a:r>
              <a:rPr lang="ru-RU" sz="1600" dirty="0">
                <a:solidFill>
                  <a:srgbClr val="2B91AF"/>
                </a:solidFill>
                <a:latin typeface="Consolas"/>
              </a:rPr>
              <a:t>Console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.WriteLine(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"Значение переменной d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{0:C}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, а i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{1}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, d, i);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690903" y="3048000"/>
            <a:ext cx="22860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ctr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Указывается индекс</a:t>
            </a:r>
          </a:p>
        </p:txBody>
      </p:sp>
      <p:pic>
        <p:nvPicPr>
          <p:cNvPr id="9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703241">
            <a:off x="6711944" y="3517269"/>
            <a:ext cx="1166069" cy="202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Скругленный прямоугольник 9"/>
          <p:cNvSpPr/>
          <p:nvPr/>
        </p:nvSpPr>
        <p:spPr>
          <a:xfrm>
            <a:off x="226952" y="4507208"/>
            <a:ext cx="8749951" cy="17457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Может быть включена и другая информация, относящаяся к формату данного элемента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количество символов, которое займет представление элемента, снабженное префиксом-запятой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спецификатор формата предваряется двоеточием</a:t>
            </a:r>
          </a:p>
        </p:txBody>
      </p:sp>
    </p:spTree>
    <p:extLst>
      <p:ext uri="{BB962C8B-B14F-4D97-AF65-F5344CB8AC3E}">
        <p14:creationId xmlns:p14="http://schemas.microsoft.com/office/powerpoint/2010/main" val="23709623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098809746"/>
              </p:ext>
            </p:extLst>
          </p:nvPr>
        </p:nvGraphicFramePr>
        <p:xfrm>
          <a:off x="228600" y="685800"/>
          <a:ext cx="8686800" cy="5683626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139694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403659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Спецификатор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Применяется к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Значение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 местной валюты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$835.50 (США)</a:t>
                      </a:r>
                      <a:b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£835.50 (Великобритания) 835.50р.(Россия)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9437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Обычное целое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Экспоненциальная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8.35Е+002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 фиксированной десятичной точкой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835.50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Обычные числа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54316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 чисел, принятый в данной местности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4,384.50 (Великобритания/США)</a:t>
                      </a:r>
                      <a:b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4 384,50 (континентальная Европа)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0380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Процентная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835,000.00%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X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Шестнадцатеричный формат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1a1f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22780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5562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"ru-ru"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18629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$10,761.94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1.076E+004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10761.9376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10761.937554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10,761.938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107.62 %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10761.937554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2971800"/>
            <a:ext cx="2133600" cy="1981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10 761,94р.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1,076E+004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10761,9376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10761,937554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10 761,938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107,62%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10761,937554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80274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152399" y="651680"/>
            <a:ext cx="8801159" cy="57491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b="1" dirty="0" err="1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ru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</a:t>
            </a:r>
          </a:p>
          <a:p>
            <a:endParaRPr lang="it-IT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21677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8 395,00р.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8,395E+003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8 395,0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0,00%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3276600"/>
            <a:ext cx="2133600" cy="2133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$8,395.00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8.395E+003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8,395.0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0.00 %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95500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762000"/>
            <a:ext cx="8726607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динамических операций со строками и символами в библиотеке классов .NET Framework существует тип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TextStringBuilder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пространства имен System.Text</a:t>
            </a:r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226951" y="1752600"/>
            <a:ext cx="8726607" cy="685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03068" y="2514600"/>
            <a:ext cx="875049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конструктор StringBuilder обязан выделять память и инициализировать три внутренних поля, управляемых любым объектом StringBuilder.</a:t>
            </a: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03067" y="3581400"/>
            <a:ext cx="8750492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Максимальная емкость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(Maximum capacity) – поле типа int, задающее максимальное число символов, размещаемых в строке</a:t>
            </a: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Емкость (Capacity) – поле типа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показывающее размер массива символов StringBuilder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символов (Character array) – массив структур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har, содержащий набор символов строки. Число символов всегда меньше (или равно) емкости и максимальной емкости</a:t>
            </a:r>
          </a:p>
        </p:txBody>
      </p:sp>
    </p:spTree>
    <p:extLst>
      <p:ext uri="{BB962C8B-B14F-4D97-AF65-F5344CB8AC3E}">
        <p14:creationId xmlns:p14="http://schemas.microsoft.com/office/powerpoint/2010/main" val="299035218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4267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2.0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IntPtr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volatile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54443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4.0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m_ChunkChars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--------------------------------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m_ChunkLength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m_ChunkOffset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m_ChunkPrevious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MaxChunkSize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0x1f40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//8000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it-IT" sz="16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2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Основы типов. Примитивные 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String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464843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string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System.String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Последовательность символов</a:t>
                      </a:r>
                      <a:r>
                        <a:rPr lang="ru-RU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System.Char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220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4" name="Блок-схема: документ 4"/>
          <p:cNvSpPr/>
          <p:nvPr/>
        </p:nvSpPr>
        <p:spPr>
          <a:xfrm>
            <a:off x="226952" y="914400"/>
            <a:ext cx="8726606" cy="4114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Main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[]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(sb,20000);</a:t>
            </a:r>
          </a:p>
          <a:p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ro-RO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ro-RO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Clear</a:t>
            </a:r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private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(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0;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&lt;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++)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{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>
                <a:solidFill>
                  <a:srgbClr val="A31515"/>
                </a:solidFill>
                <a:highlight>
                  <a:srgbClr val="FFFFFF"/>
                </a:highlight>
                <a:latin typeface="Consolas" charset="0"/>
              </a:rPr>
              <a:t>"F"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}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295400" y="838200"/>
            <a:ext cx="7187640" cy="5431667"/>
            <a:chOff x="1358899" y="866695"/>
            <a:chExt cx="7187640" cy="5431667"/>
          </a:xfrm>
        </p:grpSpPr>
        <p:sp>
          <p:nvSpPr>
            <p:cNvPr id="4" name="Rectangle 3"/>
            <p:cNvSpPr/>
            <p:nvPr/>
          </p:nvSpPr>
          <p:spPr>
            <a:xfrm>
              <a:off x="1371599" y="866695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23999" y="92717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[16]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137730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m_ChunkPrevious:null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521" y="95709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71599" y="19129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24000" y="19993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[32]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23999" y="2436398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34081" y="2003316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sb2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599" y="29797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24000" y="30661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[64]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23999" y="351234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m_ChunkPrevious:sb2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4082" y="306610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sb3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599" y="4267200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524000" y="435358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4000" y="479856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m_ChunkPrevious:sb9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082" y="4357597"/>
              <a:ext cx="7998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sb10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371599" y="5315681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524000" y="540206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524000" y="582629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90188" y="5406078"/>
              <a:ext cx="51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>
                  <a:latin typeface="Consolas" charset="0"/>
                  <a:ea typeface="Consolas" charset="0"/>
                  <a:cs typeface="Consolas" charset="0"/>
                </a:rPr>
                <a:t>sb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092566" y="3917600"/>
              <a:ext cx="10831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. . . </a:t>
              </a:r>
            </a:p>
          </p:txBody>
        </p:sp>
        <p:cxnSp>
          <p:nvCxnSpPr>
            <p:cNvPr id="33" name="Elbow Connector 32"/>
            <p:cNvCxnSpPr/>
            <p:nvPr/>
          </p:nvCxnSpPr>
          <p:spPr>
            <a:xfrm rot="10800000">
              <a:off x="1371600" y="1371600"/>
              <a:ext cx="12700" cy="984656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/>
            <p:nvPr/>
          </p:nvCxnSpPr>
          <p:spPr>
            <a:xfrm rot="10800000">
              <a:off x="1371600" y="2438400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10800000">
              <a:off x="1358899" y="4798567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/>
            <p:cNvCxnSpPr/>
            <p:nvPr/>
          </p:nvCxnSpPr>
          <p:spPr>
            <a:xfrm flipV="1">
              <a:off x="1371599" y="4119326"/>
              <a:ext cx="1066801" cy="605074"/>
            </a:xfrm>
            <a:prstGeom prst="bentConnector3">
              <a:avLst>
                <a:gd name="adj1" fmla="val -48809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019801" y="3138322"/>
              <a:ext cx="2526738" cy="522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Размер </a:t>
              </a:r>
              <a:r>
                <a:rPr lang="en-US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sb9: 4096 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Connector 46"/>
            <p:cNvCxnSpPr>
              <a:endCxn id="45" idx="2"/>
            </p:cNvCxnSpPr>
            <p:nvPr/>
          </p:nvCxnSpPr>
          <p:spPr>
            <a:xfrm flipV="1">
              <a:off x="5245029" y="3660450"/>
              <a:ext cx="2038141" cy="540950"/>
            </a:xfrm>
            <a:prstGeom prst="line">
              <a:avLst/>
            </a:prstGeom>
            <a:ln w="34925" cmpd="sng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830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51138462"/>
              </p:ext>
            </p:extLst>
          </p:nvPr>
        </p:nvGraphicFramePr>
        <p:xfrm>
          <a:off x="266699" y="9906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MaxCapacity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наибольшее количество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Получает/устанавливает размер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EnsureCapacity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Гарантирует, что размер массива символов будет не меньше, чем значение параметра, передаваемого этому методу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количество символов в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Версия без параметров возвращает объект String, представляющий поле с массивом символов объекта StringBuilder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AppendFormat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Добавляет заданные объекты в массив символов, увеличивая его при необходимости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2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84953460"/>
              </p:ext>
            </p:extLst>
          </p:nvPr>
        </p:nvGraphicFramePr>
        <p:xfrm>
          <a:off x="266699" y="1371600"/>
          <a:ext cx="8610601" cy="3205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Заменяет один символ или строку символов в массиве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Удаляет диапазон символов из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Equals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только если объекты StringBuilder имеют одну и ту же максимальную емкость, емкость и одинаковые символы в массиве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СоруТо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Копирует подмножество символов StringBuilder в массив Char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24735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1" y="1143000"/>
            <a:ext cx="8726607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 {1}", ".NET", "---Framework");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sb.Replace("-", " ").Remove(4, 3).ToString();</a:t>
            </a:r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8194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sb.AppendFormat("{0}{1}", ".NET", "Framework");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sb.ToString().ToUpper();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sb.Length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sb.Append(s).Insert(4, " 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 = sb.ToString();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Console.WriteLine(s);  // .NET FRAMEWORK</a:t>
            </a:r>
          </a:p>
        </p:txBody>
      </p:sp>
    </p:spTree>
    <p:extLst>
      <p:ext uri="{BB962C8B-B14F-4D97-AF65-F5344CB8AC3E}">
        <p14:creationId xmlns:p14="http://schemas.microsoft.com/office/powerpoint/2010/main" val="180406827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533400" y="762000"/>
            <a:ext cx="8610600" cy="533400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b="0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8636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упрощения решения задач по обработке символьной информации в пространстве имен System.Text.RegularExpressions определены классы для работы со строками, основанные на регулярных выражениях, Regex, Match и MatchCollection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2311400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Регулярное выражение – это шаблон, согласно которому выполняется поиск соответствующего фрагмента текста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1" y="3429000"/>
            <a:ext cx="8726607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Использование регулярных выражений обеспечивает: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проверку строки на соответствие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поиск в тексте по заданному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разбиение текста на фрагменты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26951" y="5156200"/>
            <a:ext cx="8726607" cy="965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Набор управляющих кодов для идентификации специфических типов символов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Система для группирования частей подстрок и промежуточных результатов таких 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282925499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282449208"/>
              </p:ext>
            </p:extLst>
          </p:nvPr>
        </p:nvGraphicFramePr>
        <p:xfrm>
          <a:off x="266334" y="990600"/>
          <a:ext cx="8611332" cy="4800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.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символ, кроме \n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c.t соответствует фрагментам: cat, cut, c#t, c{t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 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 из последовательности, записанной внутри скобок. Допускается использование диапазонов символов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для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задания 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которого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используется символ «-»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c[aui]t соответствует фрагментам: cat, cut, cit. Выражение c[a-c]t соответствует фрагментам: cat, cbt, cct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[^]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символ, не входящий в последовательность, записанную внутри скобок. Допускается использование диапазонов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c[^aui]t соответствует фрагментам: cbt, cct, c2t и т.д. Выражение c[^a-c]t соответствует фрагментам: cdt, cet, c%t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3806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88245336"/>
              </p:ext>
            </p:extLst>
          </p:nvPr>
        </p:nvGraphicFramePr>
        <p:xfrm>
          <a:off x="266334" y="1371600"/>
          <a:ext cx="8611332" cy="4251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алфавитно-цифровой символ, а также символ подчеркивания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cbt, cct, c2t, c_t и т. д., но не соответствует фрагментам c%t, c{t и т. 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 не удовлетворяющий \w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c%t, c{t, c.t и т.д., но не соответствует фрагментам cbt, cct, c2t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пробельный символ (пробел, табуляция и переход на новую строку)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\s\w\w\w\s соответствует любому слову из трех букв, окруженному пробельными символами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-1435100" y="1663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3358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91911017"/>
              </p:ext>
            </p:extLst>
          </p:nvPr>
        </p:nvGraphicFramePr>
        <p:xfrm>
          <a:off x="266334" y="1219200"/>
          <a:ext cx="8611332" cy="39776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не пробельный символ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\s\S\S\S\s соответствует любым трем непробельным символам, окруженным пробельными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\b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Граница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\B\d\d\d\B соответствует любым трем цифрам, входящим в состав слова так, что ни справа ни слева от них нет конца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\d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Любая десятичная цифра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c\dt соответствует фрагментам: c1t, c2t, c3t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17686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29147817"/>
              </p:ext>
            </p:extLst>
          </p:nvPr>
        </p:nvGraphicFramePr>
        <p:xfrm>
          <a:off x="266334" y="1066800"/>
          <a:ext cx="8611331" cy="43434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*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Ноль,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ca*t соответствует фрагментам: ct,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+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Одно,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ca+t соответствует фрагментам: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?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Не более одного повторения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ca?t соответствует фрагментам: ct, 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Ровно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ca{3}t соответствует фрагменту: cаааt. Выражение (cat){2} соответствует фрагменту: cаtcat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434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Основы типов. Примитивные 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Object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4037330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object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System.Object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610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98208370"/>
              </p:ext>
            </p:extLst>
          </p:nvPr>
        </p:nvGraphicFramePr>
        <p:xfrm>
          <a:off x="266334" y="1524000"/>
          <a:ext cx="8611331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 крайней мере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ca{3,}t соответствует фрагментам: cаааt, caaaat, caaaaaaat и т.д. Выражение (cat){2,} соответствует фрагментам: cаtcat, catcatcat и т.д. 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 m}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 n до m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ca{2,4}t соответствует фрагментам: cааt, caaat, caaaat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865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762000"/>
            <a:ext cx="8726607" cy="3200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Слово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– @ "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Номер телефона в формате xxx-xx-xx – @"\d\d\d-\d\d-\d\d" или @"\d{3}(-\d\d){2} 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число со знаком, или без знака – @"[+-]?\d+"</a:t>
            </a:r>
          </a:p>
          <a:p>
            <a:pPr marL="179388" algn="just"/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Время в формате чч.мм, или чч:мм – @"([01]\d)|(2[0-4])[\.:][0-5]\d"</a:t>
            </a:r>
          </a:p>
        </p:txBody>
      </p:sp>
    </p:spTree>
    <p:extLst>
      <p:ext uri="{BB962C8B-B14F-4D97-AF65-F5344CB8AC3E}">
        <p14:creationId xmlns:p14="http://schemas.microsoft.com/office/powerpoint/2010/main" val="207681818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</a:t>
            </a:r>
            <a:r>
              <a:rPr lang="en-US" dirty="0"/>
              <a:t> выражения</a:t>
            </a:r>
            <a:endParaRPr lang="ru-RU" dirty="0"/>
          </a:p>
        </p:txBody>
      </p:sp>
      <p:pic>
        <p:nvPicPr>
          <p:cNvPr id="4" name="Объект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1854" y="2274927"/>
            <a:ext cx="4876800" cy="400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Скругленный прямоугольник 7"/>
          <p:cNvSpPr/>
          <p:nvPr/>
        </p:nvSpPr>
        <p:spPr>
          <a:xfrm>
            <a:off x="226951" y="7620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Редактор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hlinkClick r:id="rId3"/>
              </a:rPr>
              <a:t>Expresso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подходит в качестве учебного пособия для начинающего пользователя регулярных выражений, а также является полнофункциональной средой разработки для опытного программиста или веб-дизайнер с обширными знаниями о регулярных выражений</a:t>
            </a:r>
          </a:p>
        </p:txBody>
      </p:sp>
    </p:spTree>
    <p:extLst>
      <p:ext uri="{BB962C8B-B14F-4D97-AF65-F5344CB8AC3E}">
        <p14:creationId xmlns:p14="http://schemas.microsoft.com/office/powerpoint/2010/main" val="96711978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7448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Regex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IsMatch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Matches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Replace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3124201" y="762000"/>
            <a:ext cx="5829358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собака",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RegexOptions.IgnoreCase);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"Кот в доме, собака в конуре.";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"Котик в доме, собачка в конуре.";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 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 //False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111371" y="3581400"/>
            <a:ext cx="8842187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Regex(@"\d{2,3}(-\d\d){2}");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"tel:123-45-67";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"tel:no";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text3 = "tel:12-34-56";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Console.WriteLine(r.IsMatch(text2));//False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Console.WriteLine(r.IsMatch(text3));//True</a:t>
            </a:r>
          </a:p>
        </p:txBody>
      </p:sp>
    </p:spTree>
    <p:extLst>
      <p:ext uri="{BB962C8B-B14F-4D97-AF65-F5344CB8AC3E}">
        <p14:creationId xmlns:p14="http://schemas.microsoft.com/office/powerpoint/2010/main" val="256222168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8210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Success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Length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Index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NextMatch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2819400"/>
            <a:ext cx="87266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nn-NO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</a:t>
            </a:r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r = new Regex(@"[-+]?\d+");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 teg = r.Match(text);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sum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while (teg.Success)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Console.Write("{0} ", teg.Value);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sum += int.Parse(teg.ToString());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 = teg.NextMatch();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348110723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990600"/>
            <a:ext cx="8688507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3500" algn="just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MatchCollection</a:t>
            </a:r>
          </a:p>
          <a:p>
            <a:pPr marL="63500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Метод Matches класса Regex возвращает объект класса MatchCollection – коллекцию только для чтения всех фрагментов заданной строки, совпавших с шаблоном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667000"/>
            <a:ext cx="87012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Regex(@"[-+]?\d+");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MatchCollection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r.Matches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(Match temp in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sum +=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temp.ToString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126345316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65175" y="762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Replace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1447800"/>
            <a:ext cx="8726607" cy="1981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@"Контактные телефоны tel: 123-45-67, 123-34-56; fax:123-56-45";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Старые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newText = Regex.Replace(text, @"\d{2,3}(-\d\d){2}", "");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Новые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newText);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65175" y="3810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 </a:t>
            </a:r>
          </a:p>
        </p:txBody>
      </p:sp>
      <p:sp>
        <p:nvSpPr>
          <p:cNvPr id="6" name="Блок-схема: документ 5"/>
          <p:cNvSpPr/>
          <p:nvPr/>
        </p:nvSpPr>
        <p:spPr>
          <a:xfrm>
            <a:off x="254499" y="4495800"/>
            <a:ext cx="8698445" cy="114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@"Контакты телефоны: 123-45-67, 123-34-56";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string[] newText = Regex.Split(text, "[ ,.:;]+");</a:t>
            </a:r>
          </a:p>
        </p:txBody>
      </p:sp>
    </p:spTree>
    <p:extLst>
      <p:ext uri="{BB962C8B-B14F-4D97-AF65-F5344CB8AC3E}">
        <p14:creationId xmlns:p14="http://schemas.microsoft.com/office/powerpoint/2010/main" val="116556109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08026"/>
      </p:ext>
    </p:extLst>
  </p:cSld>
  <p:clrMapOvr>
    <a:masterClrMapping/>
  </p:clrMapOvr>
  <p:transition spd="med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68082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Основы типов. Примитивные 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dynamic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156747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dynamic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System.Object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624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TrainingMaterialsTemplate</Template>
  <TotalTime>17389</TotalTime>
  <Words>5993</Words>
  <Application>Microsoft Macintosh PowerPoint</Application>
  <PresentationFormat>On-screen Show (4:3)</PresentationFormat>
  <Paragraphs>1221</Paragraphs>
  <Slides>88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9" baseType="lpstr">
      <vt:lpstr>Arial Black</vt:lpstr>
      <vt:lpstr>Bradley Hand</vt:lpstr>
      <vt:lpstr>Calibri</vt:lpstr>
      <vt:lpstr>Consolas</vt:lpstr>
      <vt:lpstr>Helvetica</vt:lpstr>
      <vt:lpstr>Lucida Grande</vt:lpstr>
      <vt:lpstr>Narkisim</vt:lpstr>
      <vt:lpstr>Trebuchet MS</vt:lpstr>
      <vt:lpstr>Wingdings</vt:lpstr>
      <vt:lpstr>Arial</vt:lpstr>
      <vt:lpstr>EPAM_PPT_General_Template_20150223</vt:lpstr>
      <vt:lpstr>PowerPoint Presentation</vt:lpstr>
      <vt:lpstr>PowerPoint Presentation</vt:lpstr>
      <vt:lpstr>Основы типов. Примитивные типы C#. Целочисленные типы</vt:lpstr>
      <vt:lpstr>Основы типов. Примитивные типы C#. Типы с плавающей точкой</vt:lpstr>
      <vt:lpstr>Основы типов. Примитивные типы C#. Тип Decimal</vt:lpstr>
      <vt:lpstr>Основы типов. Примитивные типы C#. Тип Boolean</vt:lpstr>
      <vt:lpstr>Основы типов. Примитивные типы C#. Тип String</vt:lpstr>
      <vt:lpstr>Основы типов. Примитивные типы C#. Тип Object</vt:lpstr>
      <vt:lpstr>Основы типов. Примитивные типы C#. Тип dynamic</vt:lpstr>
      <vt:lpstr>Основы типов. Объявление и присваивание переменных</vt:lpstr>
      <vt:lpstr>Основы типов. Объявление и присваивание переменных</vt:lpstr>
      <vt:lpstr>Основы типов. Объявление и присваивание переменных</vt:lpstr>
      <vt:lpstr>Основы типов. Объявление и присваивание переменных</vt:lpstr>
      <vt:lpstr>Основы типов. Область видимости переменной</vt:lpstr>
      <vt:lpstr>Основы типов. Область видимости переменной</vt:lpstr>
      <vt:lpstr>Основы типов. Преобразование типов данных</vt:lpstr>
      <vt:lpstr>Основы типов. Преобразование типов данных</vt:lpstr>
      <vt:lpstr>Основы типов. Константы и переменные только для чтения</vt:lpstr>
      <vt:lpstr>Основы типов. Константы и переменные только для чтения</vt:lpstr>
      <vt:lpstr>Выражения и операции в С#. Выражения</vt:lpstr>
      <vt:lpstr>Выражения и операции в С#. Операции. Ассоциативность. Приоритет</vt:lpstr>
      <vt:lpstr>Управление потоком выполнения</vt:lpstr>
      <vt:lpstr>Управление потоком выполнения. Операторы выражения</vt:lpstr>
      <vt:lpstr>Управление потоком выполнения. Операторы блоки</vt:lpstr>
      <vt:lpstr>Управление потоком выполнения. Операторы объявления</vt:lpstr>
      <vt:lpstr>Управление потоком выполнения. Операторы выбора. Оператор if</vt:lpstr>
      <vt:lpstr>Управление потоком выполнения. Операторы выбора. Оператор if</vt:lpstr>
      <vt:lpstr>Управление потоком выполнения. Операторы выбора. Оператор if</vt:lpstr>
      <vt:lpstr>Управление потоком выполнения. Операторы выбора. Оператор switch</vt:lpstr>
      <vt:lpstr>Управление потоком выполнения. Операторы выбора. Оператор switch</vt:lpstr>
      <vt:lpstr>Управление потоком выполнения. Операторы циклов while и do</vt:lpstr>
      <vt:lpstr>Управление потоком выполнения. Операторы циклов. C-Style циклы for</vt:lpstr>
      <vt:lpstr>Управление потоком выполнения. Операторы циклов. Итерирование по коллекции – цикл foreach</vt:lpstr>
      <vt:lpstr>Управление потоком выполнения. Операторы break, continue, goto</vt:lpstr>
      <vt:lpstr>Управление потоком выполнения. Операторы break, continue, goto</vt:lpstr>
      <vt:lpstr>Управление потоком выполнения</vt:lpstr>
      <vt:lpstr>Управление потоком выполнения</vt:lpstr>
      <vt:lpstr>Управление потоком выполнения</vt:lpstr>
      <vt:lpstr>Управление потоком выполнения</vt:lpstr>
      <vt:lpstr>PowerPoint Presentation</vt:lpstr>
      <vt:lpstr>Что такое массив?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Передача и возврат массивов</vt:lpstr>
      <vt:lpstr>PowerPoint Presentation</vt:lpstr>
      <vt:lpstr>Символы</vt:lpstr>
      <vt:lpstr>Символы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NET.C#.02 Основные программные конструкции C#</dc:title>
  <dc:creator>Anzhelika Kravchuk</dc:creator>
  <cp:lastModifiedBy>Microsoft Office User</cp:lastModifiedBy>
  <cp:revision>1140</cp:revision>
  <dcterms:created xsi:type="dcterms:W3CDTF">2008-09-08T12:48:20Z</dcterms:created>
  <dcterms:modified xsi:type="dcterms:W3CDTF">2017-12-19T08:58:04Z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